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4.jpg" ContentType="image/pn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17.jpg" ContentType="image/pn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329" r:id="rId2"/>
    <p:sldId id="663" r:id="rId3"/>
    <p:sldId id="651" r:id="rId4"/>
    <p:sldId id="331" r:id="rId5"/>
    <p:sldId id="333" r:id="rId6"/>
    <p:sldId id="668" r:id="rId7"/>
    <p:sldId id="665" r:id="rId8"/>
    <p:sldId id="667" r:id="rId9"/>
    <p:sldId id="338" r:id="rId10"/>
    <p:sldId id="670" r:id="rId11"/>
    <p:sldId id="654" r:id="rId12"/>
    <p:sldId id="339" r:id="rId13"/>
    <p:sldId id="655" r:id="rId14"/>
    <p:sldId id="341" r:id="rId15"/>
    <p:sldId id="657" r:id="rId16"/>
    <p:sldId id="669" r:id="rId17"/>
    <p:sldId id="336" r:id="rId18"/>
    <p:sldId id="636" r:id="rId19"/>
    <p:sldId id="647" r:id="rId20"/>
    <p:sldId id="645" r:id="rId21"/>
    <p:sldId id="666" r:id="rId22"/>
    <p:sldId id="660" r:id="rId23"/>
    <p:sldId id="646" r:id="rId24"/>
    <p:sldId id="661" r:id="rId25"/>
    <p:sldId id="643" r:id="rId26"/>
    <p:sldId id="306" r:id="rId2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32">
          <p15:clr>
            <a:srgbClr val="A4A3A4"/>
          </p15:clr>
        </p15:guide>
        <p15:guide id="2" pos="37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F7C"/>
    <a:srgbClr val="EBAC82"/>
    <a:srgbClr val="F6D467"/>
    <a:srgbClr val="FBF298"/>
    <a:srgbClr val="32C6EB"/>
    <a:srgbClr val="104AA8"/>
    <a:srgbClr val="0C3EAC"/>
    <a:srgbClr val="3D557A"/>
    <a:srgbClr val="CFA57C"/>
    <a:srgbClr val="4556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85" autoAdjust="0"/>
    <p:restoredTop sz="85374"/>
  </p:normalViewPr>
  <p:slideViewPr>
    <p:cSldViewPr snapToGrid="0" showGuides="1">
      <p:cViewPr varScale="1">
        <p:scale>
          <a:sx n="108" d="100"/>
          <a:sy n="108" d="100"/>
        </p:scale>
        <p:origin x="544" y="192"/>
      </p:cViewPr>
      <p:guideLst>
        <p:guide orient="horz" pos="2032"/>
        <p:guide pos="379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873E485D-0A46-47F7-A37C-0200B173D2B8}" type="datetimeFigureOut">
              <a:rPr lang="zh-CN" altLang="en-US" smtClean="0"/>
              <a:t>2025/7/26</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CAFE74B6-F93C-4D90-BE1A-7EFEDB35C0D4}" type="slidenum">
              <a:rPr lang="zh-CN" altLang="en-US" smtClean="0"/>
              <a:t>‹#›</a:t>
            </a:fld>
            <a:endParaRPr lang="zh-CN" altLang="en-US"/>
          </a:p>
        </p:txBody>
      </p:sp>
    </p:spTree>
    <p:extLst>
      <p:ext uri="{BB962C8B-B14F-4D97-AF65-F5344CB8AC3E}">
        <p14:creationId xmlns:p14="http://schemas.microsoft.com/office/powerpoint/2010/main" val="2502045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nSpc>
                <a:spcPct val="150000"/>
              </a:lnSpc>
            </a:pPr>
            <a:r>
              <a:rPr lang="en-US" altLang="zh-CN" sz="1200" dirty="0">
                <a:effectLst/>
                <a:latin typeface="Arial" panose="020B0604020202020204" pitchFamily="34" charset="0"/>
                <a:ea typeface="宋体" panose="02010600030101010101" pitchFamily="2" charset="-122"/>
                <a:cs typeface="宋体" panose="02010600030101010101" pitchFamily="2" charset="-122"/>
              </a:rPr>
              <a:t>Good morning everyone!</a:t>
            </a:r>
            <a:endParaRPr lang="en-US" altLang="zh-CN" sz="1200" dirty="0">
              <a:effectLst/>
              <a:latin typeface="宋体" panose="02010600030101010101" pitchFamily="2" charset="-122"/>
              <a:ea typeface="宋体" panose="02010600030101010101" pitchFamily="2" charset="-122"/>
              <a:cs typeface="宋体" panose="02010600030101010101" pitchFamily="2" charset="-122"/>
            </a:endParaRPr>
          </a:p>
          <a:p>
            <a:pPr indent="266700">
              <a:lnSpc>
                <a:spcPct val="150000"/>
              </a:lnSpc>
            </a:pPr>
            <a:r>
              <a:rPr lang="en-US" altLang="zh-CN" sz="1200" dirty="0">
                <a:effectLst/>
                <a:latin typeface="Arial" panose="020B0604020202020204" pitchFamily="34" charset="0"/>
                <a:ea typeface="宋体" panose="02010600030101010101" pitchFamily="2" charset="-122"/>
                <a:cs typeface="宋体" panose="02010600030101010101" pitchFamily="2" charset="-122"/>
              </a:rPr>
              <a:t>My name is Fan Yi. I'm an incoming master student at Shanghai Jiao Tong University. Today, I’m excited to share our work when I was an undergraduate student in Tongji University. This work is advised by ...</a:t>
            </a:r>
          </a:p>
          <a:p>
            <a:pPr indent="266700">
              <a:lnSpc>
                <a:spcPct val="150000"/>
              </a:lnSpc>
            </a:pPr>
            <a:endParaRPr lang="en-US" altLang="zh-CN" sz="1200" dirty="0">
              <a:effectLst/>
              <a:latin typeface="Arial" panose="020B0604020202020204" pitchFamily="34" charset="0"/>
              <a:ea typeface="宋体" panose="02010600030101010101" pitchFamily="2" charset="-122"/>
              <a:cs typeface="宋体" panose="02010600030101010101" pitchFamily="2" charset="-122"/>
            </a:endParaRPr>
          </a:p>
          <a:p>
            <a:pPr indent="266700">
              <a:lnSpc>
                <a:spcPct val="150000"/>
              </a:lnSpc>
            </a:pPr>
            <a:endParaRPr lang="en-US" altLang="zh-CN" sz="1200" dirty="0">
              <a:effectLst/>
              <a:latin typeface="宋体" panose="02010600030101010101" pitchFamily="2" charset="-122"/>
              <a:ea typeface="宋体" panose="02010600030101010101" pitchFamily="2" charset="-122"/>
              <a:cs typeface="宋体" panose="02010600030101010101" pitchFamily="2" charset="-122"/>
            </a:endParaRPr>
          </a:p>
          <a:p>
            <a:pPr indent="266700">
              <a:lnSpc>
                <a:spcPct val="150000"/>
              </a:lnSpc>
            </a:pPr>
            <a:r>
              <a:rPr lang="en-US" altLang="zh-CN" sz="1200" dirty="0">
                <a:effectLst/>
                <a:latin typeface="宋体" panose="02010600030101010101" pitchFamily="2" charset="-122"/>
                <a:ea typeface="宋体" panose="02010600030101010101" pitchFamily="2" charset="-122"/>
                <a:cs typeface="宋体" panose="02010600030101010101" pitchFamily="2" charset="-122"/>
              </a:rPr>
              <a:t>30'</a:t>
            </a:r>
            <a:endParaRPr lang="en-US" altLang="zh-CN" sz="1200" dirty="0">
              <a:effectLst/>
              <a:latin typeface="Arial" panose="020B0604020202020204" pitchFamily="34" charset="0"/>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4A7EA511-84E0-4AE0-9842-AB0E10994BF1}" type="slidenum">
              <a:rPr lang="zh-CN" altLang="en-US" smtClean="0"/>
              <a:t>1</a:t>
            </a:fld>
            <a:endParaRPr lang="zh-CN" altLang="en-US"/>
          </a:p>
        </p:txBody>
      </p:sp>
    </p:spTree>
    <p:extLst>
      <p:ext uri="{BB962C8B-B14F-4D97-AF65-F5344CB8AC3E}">
        <p14:creationId xmlns:p14="http://schemas.microsoft.com/office/powerpoint/2010/main" val="3574501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2min</a:t>
            </a:r>
            <a:endParaRPr lang="zh-CN" altLang="en-US" dirty="0"/>
          </a:p>
        </p:txBody>
      </p:sp>
      <p:sp>
        <p:nvSpPr>
          <p:cNvPr id="4" name="灯片编号占位符 3"/>
          <p:cNvSpPr>
            <a:spLocks noGrp="1"/>
          </p:cNvSpPr>
          <p:nvPr>
            <p:ph type="sldNum" sz="quarter" idx="10"/>
          </p:nvPr>
        </p:nvSpPr>
        <p:spPr/>
        <p:txBody>
          <a:bodyPr/>
          <a:lstStyle/>
          <a:p>
            <a:fld id="{CAFE74B6-F93C-4D90-BE1A-7EFEDB35C0D4}" type="slidenum">
              <a:rPr lang="zh-CN" altLang="en-US" smtClean="0"/>
              <a:t>10</a:t>
            </a:fld>
            <a:endParaRPr lang="zh-CN" altLang="en-US"/>
          </a:p>
        </p:txBody>
      </p:sp>
    </p:spTree>
    <p:extLst>
      <p:ext uri="{BB962C8B-B14F-4D97-AF65-F5344CB8AC3E}">
        <p14:creationId xmlns:p14="http://schemas.microsoft.com/office/powerpoint/2010/main" val="4087914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1min</a:t>
            </a:r>
            <a:endParaRPr lang="zh-CN" altLang="en-US" dirty="0"/>
          </a:p>
        </p:txBody>
      </p:sp>
      <p:sp>
        <p:nvSpPr>
          <p:cNvPr id="4" name="灯片编号占位符 3"/>
          <p:cNvSpPr>
            <a:spLocks noGrp="1"/>
          </p:cNvSpPr>
          <p:nvPr>
            <p:ph type="sldNum" sz="quarter" idx="10"/>
          </p:nvPr>
        </p:nvSpPr>
        <p:spPr/>
        <p:txBody>
          <a:bodyPr/>
          <a:lstStyle/>
          <a:p>
            <a:fld id="{CAFE74B6-F93C-4D90-BE1A-7EFEDB35C0D4}" type="slidenum">
              <a:rPr lang="zh-CN" altLang="en-US" smtClean="0"/>
              <a:t>11</a:t>
            </a:fld>
            <a:endParaRPr lang="zh-CN" altLang="en-US"/>
          </a:p>
        </p:txBody>
      </p:sp>
    </p:spTree>
    <p:extLst>
      <p:ext uri="{BB962C8B-B14F-4D97-AF65-F5344CB8AC3E}">
        <p14:creationId xmlns:p14="http://schemas.microsoft.com/office/powerpoint/2010/main" val="422450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50000"/>
              </a:lnSpc>
              <a:spcBef>
                <a:spcPct val="30000"/>
              </a:spcBef>
              <a:spcAft>
                <a:spcPct val="0"/>
              </a:spcAft>
              <a:buClrTx/>
              <a:buSzTx/>
              <a:buFontTx/>
              <a:buNone/>
              <a:tabLst/>
              <a:defRPr/>
            </a:pPr>
            <a:r>
              <a:rPr lang="en-US" altLang="zh-CN" dirty="0"/>
              <a:t>1min30s</a:t>
            </a:r>
            <a:endParaRPr lang="zh-CN" altLang="en-US" dirty="0"/>
          </a:p>
        </p:txBody>
      </p:sp>
      <p:sp>
        <p:nvSpPr>
          <p:cNvPr id="4" name="灯片编号占位符 3"/>
          <p:cNvSpPr>
            <a:spLocks noGrp="1"/>
          </p:cNvSpPr>
          <p:nvPr>
            <p:ph type="sldNum" sz="quarter" idx="10"/>
          </p:nvPr>
        </p:nvSpPr>
        <p:spPr/>
        <p:txBody>
          <a:bodyPr/>
          <a:lstStyle/>
          <a:p>
            <a:fld id="{CAFE74B6-F93C-4D90-BE1A-7EFEDB35C0D4}" type="slidenum">
              <a:rPr lang="zh-CN" altLang="en-US" smtClean="0"/>
              <a:t>12</a:t>
            </a:fld>
            <a:endParaRPr lang="zh-CN" altLang="en-US"/>
          </a:p>
        </p:txBody>
      </p:sp>
    </p:spTree>
    <p:extLst>
      <p:ext uri="{BB962C8B-B14F-4D97-AF65-F5344CB8AC3E}">
        <p14:creationId xmlns:p14="http://schemas.microsoft.com/office/powerpoint/2010/main" val="3199417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t>1min</a:t>
            </a:r>
            <a:endParaRPr lang="zh-CN" altLang="en-US" dirty="0"/>
          </a:p>
        </p:txBody>
      </p:sp>
      <p:sp>
        <p:nvSpPr>
          <p:cNvPr id="4" name="灯片编号占位符 3"/>
          <p:cNvSpPr>
            <a:spLocks noGrp="1"/>
          </p:cNvSpPr>
          <p:nvPr>
            <p:ph type="sldNum" sz="quarter" idx="10"/>
          </p:nvPr>
        </p:nvSpPr>
        <p:spPr/>
        <p:txBody>
          <a:bodyPr/>
          <a:lstStyle/>
          <a:p>
            <a:fld id="{CAFE74B6-F93C-4D90-BE1A-7EFEDB35C0D4}" type="slidenum">
              <a:rPr lang="zh-CN" altLang="en-US" smtClean="0"/>
              <a:t>13</a:t>
            </a:fld>
            <a:endParaRPr lang="zh-CN" altLang="en-US"/>
          </a:p>
        </p:txBody>
      </p:sp>
    </p:spTree>
    <p:extLst>
      <p:ext uri="{BB962C8B-B14F-4D97-AF65-F5344CB8AC3E}">
        <p14:creationId xmlns:p14="http://schemas.microsoft.com/office/powerpoint/2010/main" val="3711199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t>1min30s</a:t>
            </a:r>
            <a:endParaRPr lang="zh-CN" altLang="en-US" dirty="0"/>
          </a:p>
        </p:txBody>
      </p:sp>
      <p:sp>
        <p:nvSpPr>
          <p:cNvPr id="4" name="灯片编号占位符 3"/>
          <p:cNvSpPr>
            <a:spLocks noGrp="1"/>
          </p:cNvSpPr>
          <p:nvPr>
            <p:ph type="sldNum" sz="quarter" idx="10"/>
          </p:nvPr>
        </p:nvSpPr>
        <p:spPr/>
        <p:txBody>
          <a:bodyPr/>
          <a:lstStyle/>
          <a:p>
            <a:fld id="{CAFE74B6-F93C-4D90-BE1A-7EFEDB35C0D4}" type="slidenum">
              <a:rPr lang="zh-CN" altLang="en-US" smtClean="0"/>
              <a:t>14</a:t>
            </a:fld>
            <a:endParaRPr lang="zh-CN" altLang="en-US"/>
          </a:p>
        </p:txBody>
      </p:sp>
    </p:spTree>
    <p:extLst>
      <p:ext uri="{BB962C8B-B14F-4D97-AF65-F5344CB8AC3E}">
        <p14:creationId xmlns:p14="http://schemas.microsoft.com/office/powerpoint/2010/main" val="1873938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t>1</a:t>
            </a:r>
            <a:endParaRPr lang="zh-CN" altLang="en-US" dirty="0"/>
          </a:p>
        </p:txBody>
      </p:sp>
      <p:sp>
        <p:nvSpPr>
          <p:cNvPr id="4" name="灯片编号占位符 3"/>
          <p:cNvSpPr>
            <a:spLocks noGrp="1"/>
          </p:cNvSpPr>
          <p:nvPr>
            <p:ph type="sldNum" sz="quarter" idx="10"/>
          </p:nvPr>
        </p:nvSpPr>
        <p:spPr/>
        <p:txBody>
          <a:bodyPr/>
          <a:lstStyle/>
          <a:p>
            <a:fld id="{CAFE74B6-F93C-4D90-BE1A-7EFEDB35C0D4}" type="slidenum">
              <a:rPr lang="zh-CN" altLang="en-US" smtClean="0"/>
              <a:t>15</a:t>
            </a:fld>
            <a:endParaRPr lang="zh-CN" altLang="en-US"/>
          </a:p>
        </p:txBody>
      </p:sp>
    </p:spTree>
    <p:extLst>
      <p:ext uri="{BB962C8B-B14F-4D97-AF65-F5344CB8AC3E}">
        <p14:creationId xmlns:p14="http://schemas.microsoft.com/office/powerpoint/2010/main" val="2139734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t>1min</a:t>
            </a:r>
            <a:endParaRPr lang="zh-CN" altLang="en-US" dirty="0"/>
          </a:p>
        </p:txBody>
      </p:sp>
      <p:sp>
        <p:nvSpPr>
          <p:cNvPr id="4" name="灯片编号占位符 3"/>
          <p:cNvSpPr>
            <a:spLocks noGrp="1"/>
          </p:cNvSpPr>
          <p:nvPr>
            <p:ph type="sldNum" sz="quarter" idx="10"/>
          </p:nvPr>
        </p:nvSpPr>
        <p:spPr/>
        <p:txBody>
          <a:bodyPr/>
          <a:lstStyle/>
          <a:p>
            <a:fld id="{CAFE74B6-F93C-4D90-BE1A-7EFEDB35C0D4}" type="slidenum">
              <a:rPr lang="zh-CN" altLang="en-US" smtClean="0"/>
              <a:t>16</a:t>
            </a:fld>
            <a:endParaRPr lang="zh-CN" altLang="en-US"/>
          </a:p>
        </p:txBody>
      </p:sp>
    </p:spTree>
    <p:extLst>
      <p:ext uri="{BB962C8B-B14F-4D97-AF65-F5344CB8AC3E}">
        <p14:creationId xmlns:p14="http://schemas.microsoft.com/office/powerpoint/2010/main" val="544679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1min</a:t>
            </a:r>
            <a:endParaRPr lang="zh-CN" altLang="en-US" dirty="0"/>
          </a:p>
        </p:txBody>
      </p:sp>
      <p:sp>
        <p:nvSpPr>
          <p:cNvPr id="4" name="灯片编号占位符 3"/>
          <p:cNvSpPr>
            <a:spLocks noGrp="1"/>
          </p:cNvSpPr>
          <p:nvPr>
            <p:ph type="sldNum" sz="quarter" idx="10"/>
          </p:nvPr>
        </p:nvSpPr>
        <p:spPr/>
        <p:txBody>
          <a:bodyPr/>
          <a:lstStyle/>
          <a:p>
            <a:fld id="{CAFE74B6-F93C-4D90-BE1A-7EFEDB35C0D4}" type="slidenum">
              <a:rPr lang="zh-CN" altLang="en-US" smtClean="0"/>
              <a:t>17</a:t>
            </a:fld>
            <a:endParaRPr lang="zh-CN" altLang="en-US"/>
          </a:p>
        </p:txBody>
      </p:sp>
    </p:spTree>
    <p:extLst>
      <p:ext uri="{BB962C8B-B14F-4D97-AF65-F5344CB8AC3E}">
        <p14:creationId xmlns:p14="http://schemas.microsoft.com/office/powerpoint/2010/main" val="894327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1min</a:t>
            </a:r>
          </a:p>
        </p:txBody>
      </p:sp>
      <p:sp>
        <p:nvSpPr>
          <p:cNvPr id="4" name="灯片编号占位符 3"/>
          <p:cNvSpPr>
            <a:spLocks noGrp="1"/>
          </p:cNvSpPr>
          <p:nvPr>
            <p:ph type="sldNum" sz="quarter" idx="10"/>
          </p:nvPr>
        </p:nvSpPr>
        <p:spPr/>
        <p:txBody>
          <a:bodyPr/>
          <a:lstStyle/>
          <a:p>
            <a:fld id="{CAFE74B6-F93C-4D90-BE1A-7EFEDB35C0D4}" type="slidenum">
              <a:rPr lang="zh-CN" altLang="en-US" smtClean="0"/>
              <a:t>18</a:t>
            </a:fld>
            <a:endParaRPr lang="zh-CN" altLang="en-US"/>
          </a:p>
        </p:txBody>
      </p:sp>
    </p:spTree>
    <p:extLst>
      <p:ext uri="{BB962C8B-B14F-4D97-AF65-F5344CB8AC3E}">
        <p14:creationId xmlns:p14="http://schemas.microsoft.com/office/powerpoint/2010/main" val="3024631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t>1min</a:t>
            </a:r>
          </a:p>
        </p:txBody>
      </p:sp>
      <p:sp>
        <p:nvSpPr>
          <p:cNvPr id="4" name="灯片编号占位符 3"/>
          <p:cNvSpPr>
            <a:spLocks noGrp="1"/>
          </p:cNvSpPr>
          <p:nvPr>
            <p:ph type="sldNum" sz="quarter" idx="10"/>
          </p:nvPr>
        </p:nvSpPr>
        <p:spPr/>
        <p:txBody>
          <a:bodyPr/>
          <a:lstStyle/>
          <a:p>
            <a:fld id="{CAFE74B6-F93C-4D90-BE1A-7EFEDB35C0D4}" type="slidenum">
              <a:rPr lang="zh-CN" altLang="en-US" smtClean="0"/>
              <a:t>19</a:t>
            </a:fld>
            <a:endParaRPr lang="zh-CN" altLang="en-US"/>
          </a:p>
        </p:txBody>
      </p:sp>
    </p:spTree>
    <p:extLst>
      <p:ext uri="{BB962C8B-B14F-4D97-AF65-F5344CB8AC3E}">
        <p14:creationId xmlns:p14="http://schemas.microsoft.com/office/powerpoint/2010/main" val="319727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 altLang="zh-CN" sz="1200" kern="0" dirty="0">
                <a:solidFill>
                  <a:srgbClr val="1B1C1D"/>
                </a:solidFill>
                <a:effectLst/>
                <a:latin typeface="Times New Roman" panose="02020603050405020304" pitchFamily="18" charset="0"/>
                <a:ea typeface="宋体" panose="02010600030101010101" pitchFamily="2" charset="-122"/>
              </a:rPr>
              <a:t>In-Time Delivery is more than just getting something from point A to point B. At its core, In-Time Delivery imagines a sophisticated system where the input is a continuous demand flow from our customers. The output, naturally, is the precise and timely fulfillment of these orders. Inside this system, we envision a central platform with multiple individuals that deals with this continuous demand from customers within a predefined time window. </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 altLang="zh-CN" sz="1200" kern="0" dirty="0">
              <a:solidFill>
                <a:srgbClr val="1B1C1D"/>
              </a:solidFill>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 altLang="zh-CN" sz="1200" kern="0" dirty="0">
                <a:solidFill>
                  <a:srgbClr val="1B1C1D"/>
                </a:solidFill>
                <a:effectLst/>
                <a:latin typeface="Times New Roman" panose="02020603050405020304" pitchFamily="18" charset="0"/>
                <a:ea typeface="宋体" panose="02010600030101010101" pitchFamily="2" charset="-122"/>
              </a:rPr>
              <a:t>40'</a:t>
            </a:r>
          </a:p>
        </p:txBody>
      </p:sp>
      <p:sp>
        <p:nvSpPr>
          <p:cNvPr id="4" name="灯片编号占位符 3"/>
          <p:cNvSpPr>
            <a:spLocks noGrp="1"/>
          </p:cNvSpPr>
          <p:nvPr>
            <p:ph type="sldNum" sz="quarter" idx="10"/>
          </p:nvPr>
        </p:nvSpPr>
        <p:spPr/>
        <p:txBody>
          <a:bodyPr/>
          <a:lstStyle/>
          <a:p>
            <a:fld id="{CAFE74B6-F93C-4D90-BE1A-7EFEDB35C0D4}" type="slidenum">
              <a:rPr lang="zh-CN" altLang="en-US" smtClean="0"/>
              <a:t>2</a:t>
            </a:fld>
            <a:endParaRPr lang="zh-CN" altLang="en-US"/>
          </a:p>
        </p:txBody>
      </p:sp>
    </p:spTree>
    <p:extLst>
      <p:ext uri="{BB962C8B-B14F-4D97-AF65-F5344CB8AC3E}">
        <p14:creationId xmlns:p14="http://schemas.microsoft.com/office/powerpoint/2010/main" val="3990919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itchFamily="2" charset="2"/>
              <a:buNone/>
            </a:pPr>
            <a:r>
              <a:rPr lang="en-US" altLang="zh-CN" dirty="0"/>
              <a:t>2min</a:t>
            </a:r>
          </a:p>
        </p:txBody>
      </p:sp>
      <p:sp>
        <p:nvSpPr>
          <p:cNvPr id="4" name="灯片编号占位符 3"/>
          <p:cNvSpPr>
            <a:spLocks noGrp="1"/>
          </p:cNvSpPr>
          <p:nvPr>
            <p:ph type="sldNum" sz="quarter" idx="10"/>
          </p:nvPr>
        </p:nvSpPr>
        <p:spPr/>
        <p:txBody>
          <a:bodyPr/>
          <a:lstStyle/>
          <a:p>
            <a:fld id="{CAFE74B6-F93C-4D90-BE1A-7EFEDB35C0D4}" type="slidenum">
              <a:rPr lang="zh-CN" altLang="en-US" smtClean="0"/>
              <a:t>20</a:t>
            </a:fld>
            <a:endParaRPr lang="zh-CN" altLang="en-US"/>
          </a:p>
        </p:txBody>
      </p:sp>
    </p:spTree>
    <p:extLst>
      <p:ext uri="{BB962C8B-B14F-4D97-AF65-F5344CB8AC3E}">
        <p14:creationId xmlns:p14="http://schemas.microsoft.com/office/powerpoint/2010/main" val="265457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1min</a:t>
            </a:r>
            <a:endParaRPr lang="zh-CN" altLang="en-US" dirty="0"/>
          </a:p>
        </p:txBody>
      </p:sp>
      <p:sp>
        <p:nvSpPr>
          <p:cNvPr id="4" name="灯片编号占位符 3"/>
          <p:cNvSpPr>
            <a:spLocks noGrp="1"/>
          </p:cNvSpPr>
          <p:nvPr>
            <p:ph type="sldNum" sz="quarter" idx="10"/>
          </p:nvPr>
        </p:nvSpPr>
        <p:spPr/>
        <p:txBody>
          <a:bodyPr/>
          <a:lstStyle/>
          <a:p>
            <a:fld id="{CAFE74B6-F93C-4D90-BE1A-7EFEDB35C0D4}" type="slidenum">
              <a:rPr lang="zh-CN" altLang="en-US" smtClean="0"/>
              <a:t>21</a:t>
            </a:fld>
            <a:endParaRPr lang="zh-CN" altLang="en-US"/>
          </a:p>
        </p:txBody>
      </p:sp>
    </p:spTree>
    <p:extLst>
      <p:ext uri="{BB962C8B-B14F-4D97-AF65-F5344CB8AC3E}">
        <p14:creationId xmlns:p14="http://schemas.microsoft.com/office/powerpoint/2010/main" val="2456787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FE74B6-F93C-4D90-BE1A-7EFEDB35C0D4}" type="slidenum">
              <a:rPr lang="zh-CN" altLang="en-US" smtClean="0"/>
              <a:t>22</a:t>
            </a:fld>
            <a:endParaRPr lang="zh-CN" altLang="en-US"/>
          </a:p>
        </p:txBody>
      </p:sp>
    </p:spTree>
    <p:extLst>
      <p:ext uri="{BB962C8B-B14F-4D97-AF65-F5344CB8AC3E}">
        <p14:creationId xmlns:p14="http://schemas.microsoft.com/office/powerpoint/2010/main" val="1504561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FE74B6-F93C-4D90-BE1A-7EFEDB35C0D4}" type="slidenum">
              <a:rPr lang="zh-CN" altLang="en-US" smtClean="0"/>
              <a:t>23</a:t>
            </a:fld>
            <a:endParaRPr lang="zh-CN" altLang="en-US"/>
          </a:p>
        </p:txBody>
      </p:sp>
    </p:spTree>
    <p:extLst>
      <p:ext uri="{BB962C8B-B14F-4D97-AF65-F5344CB8AC3E}">
        <p14:creationId xmlns:p14="http://schemas.microsoft.com/office/powerpoint/2010/main" val="173647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FE74B6-F93C-4D90-BE1A-7EFEDB35C0D4}" type="slidenum">
              <a:rPr lang="zh-CN" altLang="en-US" smtClean="0"/>
              <a:t>24</a:t>
            </a:fld>
            <a:endParaRPr lang="zh-CN" altLang="en-US"/>
          </a:p>
        </p:txBody>
      </p:sp>
    </p:spTree>
    <p:extLst>
      <p:ext uri="{BB962C8B-B14F-4D97-AF65-F5344CB8AC3E}">
        <p14:creationId xmlns:p14="http://schemas.microsoft.com/office/powerpoint/2010/main" val="876397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zh-CN" altLang="en-US" dirty="0"/>
          </a:p>
        </p:txBody>
      </p:sp>
      <p:sp>
        <p:nvSpPr>
          <p:cNvPr id="4" name="灯片编号占位符 3"/>
          <p:cNvSpPr>
            <a:spLocks noGrp="1"/>
          </p:cNvSpPr>
          <p:nvPr>
            <p:ph type="sldNum" sz="quarter" idx="10"/>
          </p:nvPr>
        </p:nvSpPr>
        <p:spPr/>
        <p:txBody>
          <a:bodyPr/>
          <a:lstStyle/>
          <a:p>
            <a:fld id="{CAFE74B6-F93C-4D90-BE1A-7EFEDB35C0D4}" type="slidenum">
              <a:rPr lang="zh-CN" altLang="en-US" smtClean="0"/>
              <a:t>25</a:t>
            </a:fld>
            <a:endParaRPr lang="zh-CN" altLang="en-US"/>
          </a:p>
        </p:txBody>
      </p:sp>
    </p:spTree>
    <p:extLst>
      <p:ext uri="{BB962C8B-B14F-4D97-AF65-F5344CB8AC3E}">
        <p14:creationId xmlns:p14="http://schemas.microsoft.com/office/powerpoint/2010/main" val="589046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FE74B6-F93C-4D90-BE1A-7EFEDB35C0D4}" type="slidenum">
              <a:rPr lang="zh-CN" altLang="en-US" smtClean="0"/>
              <a:t>26</a:t>
            </a:fld>
            <a:endParaRPr lang="zh-CN" altLang="en-US"/>
          </a:p>
        </p:txBody>
      </p:sp>
    </p:spTree>
    <p:extLst>
      <p:ext uri="{BB962C8B-B14F-4D97-AF65-F5344CB8AC3E}">
        <p14:creationId xmlns:p14="http://schemas.microsoft.com/office/powerpoint/2010/main" val="4122458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eaLnBrk="0" fontAlgn="base" hangingPunct="0">
              <a:lnSpc>
                <a:spcPct val="150000"/>
              </a:lnSpc>
              <a:spcBef>
                <a:spcPct val="0"/>
              </a:spcBef>
              <a:spcAft>
                <a:spcPct val="0"/>
              </a:spcAft>
              <a:buSzPct val="75000"/>
              <a:buFontTx/>
              <a:buNone/>
            </a:pPr>
            <a:r>
              <a:rPr lang="en" altLang="zh-CN" dirty="0"/>
              <a:t>This evolution of in-time delivery prompts a crucial question: </a:t>
            </a:r>
            <a:r>
              <a:rPr lang="en" altLang="zh-CN" b="1" dirty="0"/>
              <a:t>Why does it matter to retailers, to customers, and to brands? </a:t>
            </a:r>
            <a:r>
              <a:rPr lang="en" altLang="zh-CN" sz="1200" dirty="0">
                <a:latin typeface="Times New Roman" panose="02020603050405020304" pitchFamily="18" charset="0"/>
                <a:cs typeface="Times New Roman" panose="02020603050405020304" pitchFamily="18" charset="0"/>
              </a:rPr>
              <a:t>For the customers, the answer is clear: it brings convenience and accessibility for services. extend the service region for the suppliers. Moreover, it provides the couriers with more job opportunities.</a:t>
            </a:r>
          </a:p>
          <a:p>
            <a:pPr marL="0" indent="0" eaLnBrk="0" fontAlgn="base" hangingPunct="0">
              <a:lnSpc>
                <a:spcPct val="150000"/>
              </a:lnSpc>
              <a:spcBef>
                <a:spcPct val="0"/>
              </a:spcBef>
              <a:spcAft>
                <a:spcPct val="0"/>
              </a:spcAft>
              <a:buSzPct val="75000"/>
              <a:buFontTx/>
              <a:buNone/>
            </a:pPr>
            <a:r>
              <a:rPr lang="en" altLang="zh-CN" sz="1200" dirty="0">
                <a:latin typeface="Times New Roman" panose="02020603050405020304" pitchFamily="18" charset="0"/>
                <a:cs typeface="Times New Roman" panose="02020603050405020304" pitchFamily="18" charset="0"/>
              </a:rPr>
              <a:t>However, </a:t>
            </a:r>
            <a:r>
              <a:rPr lang="en" altLang="zh-CN" dirty="0"/>
              <a:t>beneath this success lie significant challenges. </a:t>
            </a:r>
            <a:r>
              <a:rPr lang="en" altLang="zh-CN" sz="1200" dirty="0">
                <a:latin typeface="Times New Roman" panose="02020603050405020304" pitchFamily="18" charset="0"/>
                <a:cs typeface="Times New Roman" panose="02020603050405020304" pitchFamily="18" charset="0"/>
              </a:rPr>
              <a:t>We </a:t>
            </a:r>
            <a:r>
              <a:rPr lang="en" altLang="zh-CN" dirty="0"/>
              <a:t>observe </a:t>
            </a:r>
            <a:r>
              <a:rPr lang="en" altLang="zh-CN" b="1" dirty="0"/>
              <a:t>fierce competition</a:t>
            </a:r>
            <a:r>
              <a:rPr lang="en" altLang="zh-CN" dirty="0"/>
              <a:t> among large corporations for market dominance</a:t>
            </a:r>
            <a:r>
              <a:rPr lang="en-US" altLang="zh-CN" sz="1200" dirty="0">
                <a:latin typeface="Times New Roman" panose="02020603050405020304" pitchFamily="18" charset="0"/>
                <a:cs typeface="Times New Roman" panose="02020603050405020304" pitchFamily="18" charset="0"/>
              </a:rPr>
              <a:t>. The inefficiency operations cause prolonged waiting times. The couriers struggle with the time window with insufficient insurance.</a:t>
            </a:r>
          </a:p>
          <a:p>
            <a:pPr marL="0" indent="0" eaLnBrk="0" fontAlgn="base" hangingPunct="0">
              <a:lnSpc>
                <a:spcPct val="150000"/>
              </a:lnSpc>
              <a:spcBef>
                <a:spcPct val="0"/>
              </a:spcBef>
              <a:spcAft>
                <a:spcPct val="0"/>
              </a:spcAft>
              <a:buSzPct val="75000"/>
              <a:buFontTx/>
              <a:buNone/>
            </a:pPr>
            <a:endParaRPr lang="en-US" altLang="zh-CN" sz="1200" dirty="0">
              <a:latin typeface="Times New Roman" panose="02020603050405020304" pitchFamily="18" charset="0"/>
              <a:cs typeface="Times New Roman" panose="02020603050405020304" pitchFamily="18" charset="0"/>
            </a:endParaRPr>
          </a:p>
          <a:p>
            <a:pPr marL="0" indent="0" eaLnBrk="0" fontAlgn="base" hangingPunct="0">
              <a:lnSpc>
                <a:spcPct val="150000"/>
              </a:lnSpc>
              <a:spcBef>
                <a:spcPct val="0"/>
              </a:spcBef>
              <a:spcAft>
                <a:spcPct val="0"/>
              </a:spcAft>
              <a:buSzPct val="75000"/>
              <a:buFontTx/>
              <a:buNone/>
            </a:pPr>
            <a:r>
              <a:rPr lang="en-US" altLang="zh-CN" sz="1200" dirty="0">
                <a:latin typeface="Times New Roman" panose="02020603050405020304" pitchFamily="18" charset="0"/>
                <a:cs typeface="Times New Roman" panose="02020603050405020304" pitchFamily="18" charset="0"/>
              </a:rPr>
              <a:t>So here is the challenges. </a:t>
            </a:r>
            <a:r>
              <a:rPr lang="en" altLang="zh-CN" dirty="0" err="1"/>
              <a:t>Prioritily</a:t>
            </a:r>
            <a:r>
              <a:rPr lang="en-US" altLang="zh-CN" sz="1200" dirty="0">
                <a:latin typeface="Times New Roman" panose="02020603050405020304" pitchFamily="18" charset="0"/>
                <a:cs typeface="Times New Roman" panose="02020603050405020304" pitchFamily="18" charset="0"/>
              </a:rPr>
              <a:t>, the system should... </a:t>
            </a:r>
          </a:p>
          <a:p>
            <a:pPr marL="0" indent="0" eaLnBrk="0" fontAlgn="base" hangingPunct="0">
              <a:lnSpc>
                <a:spcPct val="150000"/>
              </a:lnSpc>
              <a:spcBef>
                <a:spcPct val="0"/>
              </a:spcBef>
              <a:spcAft>
                <a:spcPct val="0"/>
              </a:spcAft>
              <a:buSzPct val="75000"/>
              <a:buFontTx/>
              <a:buNone/>
            </a:pPr>
            <a:endParaRPr lang="en-US" altLang="zh-CN" sz="1200" dirty="0">
              <a:latin typeface="Times New Roman" panose="02020603050405020304" pitchFamily="18" charset="0"/>
              <a:cs typeface="Times New Roman" panose="02020603050405020304" pitchFamily="18" charset="0"/>
            </a:endParaRPr>
          </a:p>
          <a:p>
            <a:pPr marL="0" indent="0" eaLnBrk="0" fontAlgn="base" hangingPunct="0">
              <a:lnSpc>
                <a:spcPct val="150000"/>
              </a:lnSpc>
              <a:spcBef>
                <a:spcPct val="0"/>
              </a:spcBef>
              <a:spcAft>
                <a:spcPct val="0"/>
              </a:spcAft>
              <a:buSzPct val="75000"/>
              <a:buFontTx/>
              <a:buNone/>
            </a:pPr>
            <a:r>
              <a:rPr lang="en-US" altLang="zh-CN" sz="1200" dirty="0">
                <a:latin typeface="Times New Roman" panose="02020603050405020304" pitchFamily="18" charset="0"/>
                <a:cs typeface="Times New Roman" panose="02020603050405020304" pitchFamily="18" charset="0"/>
              </a:rPr>
              <a:t>1min30s</a:t>
            </a:r>
            <a:endParaRPr lang="en" altLang="zh-CN"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CAFE74B6-F93C-4D90-BE1A-7EFEDB35C0D4}" type="slidenum">
              <a:rPr lang="zh-CN" altLang="en-US" smtClean="0"/>
              <a:t>3</a:t>
            </a:fld>
            <a:endParaRPr lang="zh-CN" altLang="en-US"/>
          </a:p>
        </p:txBody>
      </p:sp>
    </p:spTree>
    <p:extLst>
      <p:ext uri="{BB962C8B-B14F-4D97-AF65-F5344CB8AC3E}">
        <p14:creationId xmlns:p14="http://schemas.microsoft.com/office/powerpoint/2010/main" val="706269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    In previous research, optimization-based methods have focused on improving courier routes and order assignments. For example, some quantified how well orders match with specific couriers, some worked on grouping orders into batches for more efficient assignments while others modeled the possible distribution of new orders using statistical methods.</a:t>
            </a:r>
          </a:p>
          <a:p>
            <a:r>
              <a:rPr lang="en" altLang="zh-CN" dirty="0"/>
              <a:t>    On the machine learning side, some researchers explored how to optimally schedule both platform riders and crowdsourced riders, some addressed the issue of determining the size of the platform’s service area while others applied reinforcement learning to make delivery recommendations.</a:t>
            </a:r>
          </a:p>
          <a:p>
            <a:r>
              <a:rPr lang="en" altLang="zh-CN" dirty="0"/>
              <a:t>    However, most of these methods prioritize efficiency over equity. Scalability in a dynamic system is still a problem and previous research haven't deeply analyzed courier's behavior.</a:t>
            </a:r>
          </a:p>
          <a:p>
            <a:pPr>
              <a:buSzPct val="75000"/>
              <a:buFont typeface="Wingdings" pitchFamily="2" charset="2"/>
              <a:buChar char="l"/>
            </a:pPr>
            <a:r>
              <a:rPr lang="en-US" altLang="en-US" sz="1800" dirty="0">
                <a:latin typeface="Arial" panose="020B0604020202020204" pitchFamily="34" charset="0"/>
                <a:cs typeface="Arial" panose="020B0604020202020204" pitchFamily="34" charset="0"/>
              </a:rPr>
              <a:t>Limitations</a:t>
            </a:r>
          </a:p>
          <a:p>
            <a:pPr lvl="1">
              <a:buSzPct val="75000"/>
              <a:buFont typeface="Wingdings" pitchFamily="2" charset="2"/>
              <a:buChar char="l"/>
            </a:pPr>
            <a:r>
              <a:rPr lang="en-US" altLang="en-US" sz="1600" dirty="0">
                <a:latin typeface="Arial" panose="020B0604020202020204" pitchFamily="34" charset="0"/>
                <a:cs typeface="Arial" panose="020B0604020202020204" pitchFamily="34" charset="0"/>
              </a:rPr>
              <a:t>Focus on specific</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sub-problem </a:t>
            </a:r>
            <a:r>
              <a:rPr lang="en" altLang="zh-CN" sz="1600" dirty="0">
                <a:latin typeface="Arial" panose="020B0604020202020204" pitchFamily="34" charset="0"/>
                <a:cs typeface="Arial" panose="020B0604020202020204" pitchFamily="34" charset="0"/>
              </a:rPr>
              <a:t>rather than </a:t>
            </a:r>
            <a:r>
              <a:rPr lang="en" altLang="zh-CN" sz="1600" b="1" dirty="0">
                <a:latin typeface="Arial" panose="020B0604020202020204" pitchFamily="34" charset="0"/>
                <a:cs typeface="Arial" panose="020B0604020202020204" pitchFamily="34" charset="0"/>
              </a:rPr>
              <a:t>holistic system optimization</a:t>
            </a:r>
            <a:r>
              <a:rPr lang="en-US" altLang="zh-CN" sz="1600" dirty="0">
                <a:latin typeface="Arial" panose="020B0604020202020204" pitchFamily="34" charset="0"/>
                <a:cs typeface="Arial" panose="020B0604020202020204" pitchFamily="34" charset="0"/>
              </a:rPr>
              <a:t>;</a:t>
            </a:r>
            <a:endParaRPr lang="en-US" altLang="en-US" sz="1600" dirty="0">
              <a:latin typeface="Arial" panose="020B0604020202020204" pitchFamily="34" charset="0"/>
              <a:cs typeface="Arial" panose="020B0604020202020204" pitchFamily="34" charset="0"/>
            </a:endParaRPr>
          </a:p>
          <a:p>
            <a:pPr lvl="1">
              <a:buSzPct val="75000"/>
              <a:buFont typeface="Wingdings" pitchFamily="2" charset="2"/>
              <a:buChar char="l"/>
            </a:pPr>
            <a:r>
              <a:rPr lang="en" altLang="zh-CN" sz="1600" dirty="0">
                <a:latin typeface="Arial" panose="020B0604020202020204" pitchFamily="34" charset="0"/>
                <a:cs typeface="Arial" panose="020B0604020202020204" pitchFamily="34" charset="0"/>
              </a:rPr>
              <a:t>Methodological bias towards efficiency, with insufficient consideration of </a:t>
            </a:r>
            <a:r>
              <a:rPr lang="en" altLang="zh-CN" sz="1600" b="1" dirty="0">
                <a:latin typeface="Arial" panose="020B0604020202020204" pitchFamily="34" charset="0"/>
                <a:cs typeface="Arial" panose="020B0604020202020204" pitchFamily="34" charset="0"/>
              </a:rPr>
              <a:t>equity</a:t>
            </a:r>
            <a:r>
              <a:rPr lang="en" altLang="zh-CN" sz="1600" dirty="0">
                <a:latin typeface="Arial" panose="020B0604020202020204" pitchFamily="34" charset="0"/>
                <a:cs typeface="Arial" panose="020B0604020202020204" pitchFamily="34" charset="0"/>
              </a:rPr>
              <a:t>;</a:t>
            </a:r>
            <a:endParaRPr lang="en-US" altLang="en-US" sz="1600" dirty="0">
              <a:latin typeface="Arial" panose="020B0604020202020204" pitchFamily="34" charset="0"/>
              <a:cs typeface="Arial" panose="020B0604020202020204" pitchFamily="34" charset="0"/>
            </a:endParaRPr>
          </a:p>
          <a:p>
            <a:pPr lvl="1">
              <a:buSzPct val="75000"/>
              <a:buFont typeface="Wingdings" pitchFamily="2" charset="2"/>
              <a:buChar char="l"/>
            </a:pPr>
            <a:r>
              <a:rPr lang="en" altLang="zh-CN" sz="1600" dirty="0">
                <a:latin typeface="Arial" panose="020B0604020202020204" pitchFamily="34" charset="0"/>
                <a:cs typeface="Arial" panose="020B0604020202020204" pitchFamily="34" charset="0"/>
              </a:rPr>
              <a:t>Lack of effective solutions for </a:t>
            </a:r>
            <a:r>
              <a:rPr lang="en" altLang="zh-CN" sz="1600" b="1" dirty="0">
                <a:latin typeface="Arial" panose="020B0604020202020204" pitchFamily="34" charset="0"/>
                <a:cs typeface="Arial" panose="020B0604020202020204" pitchFamily="34" charset="0"/>
              </a:rPr>
              <a:t>scalability and adaptability </a:t>
            </a:r>
            <a:r>
              <a:rPr lang="en-US" altLang="en-US" sz="1600" dirty="0">
                <a:latin typeface="Arial" panose="020B0604020202020204" pitchFamily="34" charset="0"/>
                <a:cs typeface="Arial" panose="020B0604020202020204" pitchFamily="34" charset="0"/>
              </a:rPr>
              <a:t>in dynamic food delivery system;</a:t>
            </a:r>
          </a:p>
          <a:p>
            <a:pPr lvl="1">
              <a:buSzPct val="75000"/>
              <a:buFont typeface="Wingdings" pitchFamily="2" charset="2"/>
              <a:buChar char="l"/>
            </a:pPr>
            <a:r>
              <a:rPr lang="en" altLang="zh-CN" sz="1600" dirty="0">
                <a:latin typeface="Arial" panose="020B0604020202020204" pitchFamily="34" charset="0"/>
                <a:cs typeface="Arial" panose="020B0604020202020204" pitchFamily="34" charset="0"/>
              </a:rPr>
              <a:t>Insufficient modeling and learning of </a:t>
            </a:r>
            <a:r>
              <a:rPr lang="en" altLang="zh-CN" sz="1600" b="1" dirty="0">
                <a:latin typeface="Arial" panose="020B0604020202020204" pitchFamily="34" charset="0"/>
                <a:cs typeface="Arial" panose="020B0604020202020204" pitchFamily="34" charset="0"/>
              </a:rPr>
              <a:t>courier behavior</a:t>
            </a:r>
            <a:r>
              <a:rPr lang="en-US" altLang="en-US" sz="1600" dirty="0">
                <a:latin typeface="Arial" panose="020B0604020202020204" pitchFamily="34" charset="0"/>
                <a:cs typeface="Arial" panose="020B0604020202020204" pitchFamily="34" charset="0"/>
              </a:rPr>
              <a:t>.</a:t>
            </a:r>
            <a:endParaRPr lang="en" altLang="zh-CN" dirty="0"/>
          </a:p>
          <a:p>
            <a:endParaRPr lang="zh-CN" altLang="en-US" dirty="0"/>
          </a:p>
        </p:txBody>
      </p:sp>
      <p:sp>
        <p:nvSpPr>
          <p:cNvPr id="4" name="灯片编号占位符 3"/>
          <p:cNvSpPr>
            <a:spLocks noGrp="1"/>
          </p:cNvSpPr>
          <p:nvPr>
            <p:ph type="sldNum" sz="quarter" idx="10"/>
          </p:nvPr>
        </p:nvSpPr>
        <p:spPr/>
        <p:txBody>
          <a:bodyPr/>
          <a:lstStyle/>
          <a:p>
            <a:fld id="{CAFE74B6-F93C-4D90-BE1A-7EFEDB35C0D4}" type="slidenum">
              <a:rPr lang="zh-CN" altLang="en-US" smtClean="0"/>
              <a:t>4</a:t>
            </a:fld>
            <a:endParaRPr lang="zh-CN" altLang="en-US"/>
          </a:p>
        </p:txBody>
      </p:sp>
    </p:spTree>
    <p:extLst>
      <p:ext uri="{BB962C8B-B14F-4D97-AF65-F5344CB8AC3E}">
        <p14:creationId xmlns:p14="http://schemas.microsoft.com/office/powerpoint/2010/main" val="1828225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1min</a:t>
            </a:r>
            <a:endParaRPr lang="zh-CN" altLang="en-US" dirty="0"/>
          </a:p>
        </p:txBody>
      </p:sp>
      <p:sp>
        <p:nvSpPr>
          <p:cNvPr id="4" name="灯片编号占位符 3"/>
          <p:cNvSpPr>
            <a:spLocks noGrp="1"/>
          </p:cNvSpPr>
          <p:nvPr>
            <p:ph type="sldNum" sz="quarter" idx="10"/>
          </p:nvPr>
        </p:nvSpPr>
        <p:spPr/>
        <p:txBody>
          <a:bodyPr/>
          <a:lstStyle/>
          <a:p>
            <a:fld id="{CAFE74B6-F93C-4D90-BE1A-7EFEDB35C0D4}" type="slidenum">
              <a:rPr lang="zh-CN" altLang="en-US" smtClean="0"/>
              <a:t>5</a:t>
            </a:fld>
            <a:endParaRPr lang="zh-CN" altLang="en-US"/>
          </a:p>
        </p:txBody>
      </p:sp>
    </p:spTree>
    <p:extLst>
      <p:ext uri="{BB962C8B-B14F-4D97-AF65-F5344CB8AC3E}">
        <p14:creationId xmlns:p14="http://schemas.microsoft.com/office/powerpoint/2010/main" val="3508959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totally 1min</a:t>
            </a:r>
            <a:endParaRPr lang="zh-CN" altLang="en-US" dirty="0"/>
          </a:p>
        </p:txBody>
      </p:sp>
      <p:sp>
        <p:nvSpPr>
          <p:cNvPr id="4" name="灯片编号占位符 3"/>
          <p:cNvSpPr>
            <a:spLocks noGrp="1"/>
          </p:cNvSpPr>
          <p:nvPr>
            <p:ph type="sldNum" sz="quarter" idx="10"/>
          </p:nvPr>
        </p:nvSpPr>
        <p:spPr/>
        <p:txBody>
          <a:bodyPr/>
          <a:lstStyle/>
          <a:p>
            <a:fld id="{CAFE74B6-F93C-4D90-BE1A-7EFEDB35C0D4}" type="slidenum">
              <a:rPr lang="zh-CN" altLang="en-US" smtClean="0"/>
              <a:t>6</a:t>
            </a:fld>
            <a:endParaRPr lang="zh-CN" altLang="en-US"/>
          </a:p>
        </p:txBody>
      </p:sp>
    </p:spTree>
    <p:extLst>
      <p:ext uri="{BB962C8B-B14F-4D97-AF65-F5344CB8AC3E}">
        <p14:creationId xmlns:p14="http://schemas.microsoft.com/office/powerpoint/2010/main" val="2010185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FE74B6-F93C-4D90-BE1A-7EFEDB35C0D4}" type="slidenum">
              <a:rPr lang="zh-CN" altLang="en-US" smtClean="0"/>
              <a:t>7</a:t>
            </a:fld>
            <a:endParaRPr lang="zh-CN" altLang="en-US"/>
          </a:p>
        </p:txBody>
      </p:sp>
    </p:spTree>
    <p:extLst>
      <p:ext uri="{BB962C8B-B14F-4D97-AF65-F5344CB8AC3E}">
        <p14:creationId xmlns:p14="http://schemas.microsoft.com/office/powerpoint/2010/main" val="110882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FE74B6-F93C-4D90-BE1A-7EFEDB35C0D4}" type="slidenum">
              <a:rPr lang="zh-CN" altLang="en-US" smtClean="0"/>
              <a:t>8</a:t>
            </a:fld>
            <a:endParaRPr lang="zh-CN" altLang="en-US"/>
          </a:p>
        </p:txBody>
      </p:sp>
    </p:spTree>
    <p:extLst>
      <p:ext uri="{BB962C8B-B14F-4D97-AF65-F5344CB8AC3E}">
        <p14:creationId xmlns:p14="http://schemas.microsoft.com/office/powerpoint/2010/main" val="94889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1min</a:t>
            </a:r>
            <a:endParaRPr lang="zh-CN" altLang="en-US" dirty="0"/>
          </a:p>
        </p:txBody>
      </p:sp>
      <p:sp>
        <p:nvSpPr>
          <p:cNvPr id="4" name="灯片编号占位符 3"/>
          <p:cNvSpPr>
            <a:spLocks noGrp="1"/>
          </p:cNvSpPr>
          <p:nvPr>
            <p:ph type="sldNum" sz="quarter" idx="10"/>
          </p:nvPr>
        </p:nvSpPr>
        <p:spPr/>
        <p:txBody>
          <a:bodyPr/>
          <a:lstStyle/>
          <a:p>
            <a:fld id="{CAFE74B6-F93C-4D90-BE1A-7EFEDB35C0D4}" type="slidenum">
              <a:rPr lang="zh-CN" altLang="en-US" smtClean="0"/>
              <a:t>9</a:t>
            </a:fld>
            <a:endParaRPr lang="zh-CN" altLang="en-US"/>
          </a:p>
        </p:txBody>
      </p:sp>
    </p:spTree>
    <p:extLst>
      <p:ext uri="{BB962C8B-B14F-4D97-AF65-F5344CB8AC3E}">
        <p14:creationId xmlns:p14="http://schemas.microsoft.com/office/powerpoint/2010/main" val="4183527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2025/7/26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标题幻灯片">
    <p:bg>
      <p:bgPr>
        <a:solidFill>
          <a:schemeClr val="bg1"/>
        </a:solidFill>
        <a:effectLst/>
      </p:bgPr>
    </p:bg>
    <p:spTree>
      <p:nvGrpSpPr>
        <p:cNvPr id="1" name=""/>
        <p:cNvGrpSpPr/>
        <p:nvPr/>
      </p:nvGrpSpPr>
      <p:grpSpPr>
        <a:xfrm>
          <a:off x="0" y="0"/>
          <a:ext cx="0" cy="0"/>
          <a:chOff x="0" y="0"/>
          <a:chExt cx="0" cy="0"/>
        </a:xfrm>
      </p:grpSpPr>
      <p:sp>
        <p:nvSpPr>
          <p:cNvPr id="3" name="图片占位符 2"/>
          <p:cNvSpPr>
            <a:spLocks noGrp="1"/>
          </p:cNvSpPr>
          <p:nvPr>
            <p:ph type="pic" sz="quarter" idx="10"/>
          </p:nvPr>
        </p:nvSpPr>
        <p:spPr>
          <a:xfrm>
            <a:off x="0" y="0"/>
            <a:ext cx="12192000" cy="4403725"/>
          </a:xfrm>
          <a:prstGeom prst="rect">
            <a:avLst/>
          </a:prstGeom>
        </p:spPr>
        <p:txBody>
          <a:bodyPr/>
          <a:lstStyle/>
          <a:p>
            <a:endParaRPr lang="zh-CN" altLang="en-US"/>
          </a:p>
        </p:txBody>
      </p:sp>
      <p:sp>
        <p:nvSpPr>
          <p:cNvPr id="5" name="文本占位符 4"/>
          <p:cNvSpPr>
            <a:spLocks noGrp="1"/>
          </p:cNvSpPr>
          <p:nvPr>
            <p:ph type="body" sz="quarter" idx="11"/>
          </p:nvPr>
        </p:nvSpPr>
        <p:spPr>
          <a:xfrm>
            <a:off x="0" y="3075709"/>
            <a:ext cx="12192000" cy="1328016"/>
          </a:xfrm>
          <a:prstGeom prst="rect">
            <a:avLst/>
          </a:prstGeom>
          <a:solidFill>
            <a:schemeClr val="accent1">
              <a:lumMod val="75000"/>
              <a:alpha val="74000"/>
            </a:schemeClr>
          </a:solidFill>
          <a:ln>
            <a:noFill/>
          </a:ln>
        </p:spPr>
        <p:txBody>
          <a:bodyPr/>
          <a:lstStyle>
            <a:lvl1pPr>
              <a:defRPr>
                <a:solidFill>
                  <a:schemeClr val="tx1">
                    <a:alpha val="0"/>
                  </a:schemeClr>
                </a:solidFill>
              </a:defRPr>
            </a:lvl1pPr>
          </a:lstStyle>
          <a:p>
            <a:pPr lvl="0"/>
            <a:endParaRPr lang="zh-CN" altLang="en-US" dirty="0"/>
          </a:p>
        </p:txBody>
      </p:sp>
      <p:sp>
        <p:nvSpPr>
          <p:cNvPr id="6" name="副标题 2">
            <a:extLst>
              <a:ext uri="{FF2B5EF4-FFF2-40B4-BE49-F238E27FC236}">
                <a16:creationId xmlns:a16="http://schemas.microsoft.com/office/drawing/2014/main" id="{8E0CFFD2-29CA-4502-89B5-5F38247308EA}"/>
              </a:ext>
            </a:extLst>
          </p:cNvPr>
          <p:cNvSpPr>
            <a:spLocks noGrp="1"/>
          </p:cNvSpPr>
          <p:nvPr>
            <p:ph type="subTitle" idx="1"/>
          </p:nvPr>
        </p:nvSpPr>
        <p:spPr>
          <a:xfrm>
            <a:off x="1851024" y="2809284"/>
            <a:ext cx="7855511" cy="558799"/>
          </a:xfrm>
          <a:prstGeom prst="rect">
            <a:avLst/>
          </a:prstGeom>
        </p:spPr>
        <p:txBody>
          <a:bodyPr anchor="ctr">
            <a:normAutofit/>
          </a:bodyPr>
          <a:lstStyle>
            <a:lvl1pPr marL="0" indent="0" algn="l">
              <a:buNone/>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7" name="标题 1">
            <a:extLst>
              <a:ext uri="{FF2B5EF4-FFF2-40B4-BE49-F238E27FC236}">
                <a16:creationId xmlns:a16="http://schemas.microsoft.com/office/drawing/2014/main" id="{2240A419-AE77-4BCB-BC36-B7568F87103B}"/>
              </a:ext>
            </a:extLst>
          </p:cNvPr>
          <p:cNvSpPr>
            <a:spLocks noGrp="1"/>
          </p:cNvSpPr>
          <p:nvPr>
            <p:ph type="ctrTitle"/>
          </p:nvPr>
        </p:nvSpPr>
        <p:spPr>
          <a:xfrm>
            <a:off x="1851024" y="2110693"/>
            <a:ext cx="7855511" cy="698591"/>
          </a:xfrm>
          <a:prstGeom prst="rect">
            <a:avLst/>
          </a:prstGeo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8" name="文本占位符 13">
            <a:extLst>
              <a:ext uri="{FF2B5EF4-FFF2-40B4-BE49-F238E27FC236}">
                <a16:creationId xmlns:a16="http://schemas.microsoft.com/office/drawing/2014/main" id="{3462CFEC-C064-4E5B-8BD7-121C7E3D4E55}"/>
              </a:ext>
            </a:extLst>
          </p:cNvPr>
          <p:cNvSpPr>
            <a:spLocks noGrp="1"/>
          </p:cNvSpPr>
          <p:nvPr>
            <p:ph type="body" sz="quarter" idx="12" hasCustomPrompt="1"/>
          </p:nvPr>
        </p:nvSpPr>
        <p:spPr>
          <a:xfrm>
            <a:off x="1851024" y="4572592"/>
            <a:ext cx="7855511" cy="296271"/>
          </a:xfrm>
          <a:prstGeom prst="rect">
            <a:avLst/>
          </a:prstGeo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9" name="文本占位符 13">
            <a:extLst>
              <a:ext uri="{FF2B5EF4-FFF2-40B4-BE49-F238E27FC236}">
                <a16:creationId xmlns:a16="http://schemas.microsoft.com/office/drawing/2014/main" id="{764B8A1A-F6FA-4D7C-B592-B179E31E6700}"/>
              </a:ext>
            </a:extLst>
          </p:cNvPr>
          <p:cNvSpPr>
            <a:spLocks noGrp="1"/>
          </p:cNvSpPr>
          <p:nvPr>
            <p:ph type="body" sz="quarter" idx="13" hasCustomPrompt="1"/>
          </p:nvPr>
        </p:nvSpPr>
        <p:spPr>
          <a:xfrm>
            <a:off x="1851024" y="4868863"/>
            <a:ext cx="7855511" cy="296271"/>
          </a:xfrm>
          <a:prstGeom prst="rect">
            <a:avLst/>
          </a:prstGeo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348248282"/>
      </p:ext>
    </p:extLst>
  </p:cSld>
  <p:clrMapOvr>
    <a:overrideClrMapping bg1="lt1" tx1="dk1" bg2="lt2" tx2="dk2" accent1="accent1" accent2="accent2" accent3="accent3" accent4="accent4" accent5="accent5" accent6="accent6" hlink="hlink" folHlink="folHlink"/>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2025/7/26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2025/7/26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2025/7/26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2025/7/26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2025/7/26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2025/7/26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t="5418" b="-5557"/>
          <a:stretch/>
        </p:blipFill>
        <p:spPr>
          <a:xfrm>
            <a:off x="0" y="0"/>
            <a:ext cx="12192000" cy="5105399"/>
          </a:xfrm>
          <a:prstGeom prst="rect">
            <a:avLst/>
          </a:prstGeom>
        </p:spPr>
      </p:pic>
      <p:sp>
        <p:nvSpPr>
          <p:cNvPr id="15" name="文本占位符 14">
            <a:extLst>
              <a:ext uri="{FF2B5EF4-FFF2-40B4-BE49-F238E27FC236}">
                <a16:creationId xmlns:a16="http://schemas.microsoft.com/office/drawing/2014/main" id="{DA3A3921-37A0-42CC-82A4-5A91886F86EA}"/>
              </a:ext>
            </a:extLst>
          </p:cNvPr>
          <p:cNvSpPr>
            <a:spLocks noGrp="1"/>
          </p:cNvSpPr>
          <p:nvPr>
            <p:ph type="body" sz="quarter" idx="11"/>
          </p:nvPr>
        </p:nvSpPr>
        <p:spPr>
          <a:xfrm>
            <a:off x="0" y="4379558"/>
            <a:ext cx="12192000" cy="1191229"/>
          </a:xfrm>
          <a:solidFill>
            <a:srgbClr val="002F7C"/>
          </a:solidFill>
        </p:spPr>
        <p:txBody>
          <a:bodyPr/>
          <a:lstStyle/>
          <a:p>
            <a:endParaRPr lang="zh-CN" altLang="en-US" dirty="0">
              <a:solidFill>
                <a:srgbClr val="0070C0">
                  <a:alpha val="0"/>
                </a:srgbClr>
              </a:solidFill>
            </a:endParaRPr>
          </a:p>
        </p:txBody>
      </p:sp>
      <p:sp>
        <p:nvSpPr>
          <p:cNvPr id="20" name="副标题 4">
            <a:extLst>
              <a:ext uri="{FF2B5EF4-FFF2-40B4-BE49-F238E27FC236}">
                <a16:creationId xmlns:a16="http://schemas.microsoft.com/office/drawing/2014/main" id="{AD232DBA-E720-4D6E-B240-6317003C78A1}"/>
              </a:ext>
            </a:extLst>
          </p:cNvPr>
          <p:cNvSpPr>
            <a:spLocks noGrp="1"/>
          </p:cNvSpPr>
          <p:nvPr>
            <p:ph type="subTitle" idx="1"/>
          </p:nvPr>
        </p:nvSpPr>
        <p:spPr>
          <a:xfrm>
            <a:off x="620788" y="6141844"/>
            <a:ext cx="5283199" cy="558799"/>
          </a:xfrm>
        </p:spPr>
        <p:txBody>
          <a:bodyPr>
            <a:normAutofit/>
          </a:bodyPr>
          <a:lstStyle/>
          <a:p>
            <a:pPr algn="ctr">
              <a:buClrTx/>
              <a:buSzTx/>
              <a:buFontTx/>
            </a:pPr>
            <a:r>
              <a:rPr lang="en-US" altLang="en-US" sz="2400" dirty="0">
                <a:latin typeface="Times New Roman" panose="02020603050405020304" pitchFamily="18" charset="0"/>
                <a:cs typeface="Times New Roman" panose="02020603050405020304" pitchFamily="18" charset="0"/>
                <a:sym typeface="+mn-ea"/>
              </a:rPr>
              <a:t>July 202</a:t>
            </a:r>
            <a:r>
              <a:rPr lang="en-US" altLang="zh-CN" sz="2400" dirty="0">
                <a:latin typeface="Times New Roman" panose="02020603050405020304" pitchFamily="18" charset="0"/>
                <a:cs typeface="Times New Roman" panose="02020603050405020304" pitchFamily="18" charset="0"/>
                <a:sym typeface="+mn-ea"/>
              </a:rPr>
              <a:t>5</a:t>
            </a:r>
            <a:r>
              <a:rPr lang="en-US" altLang="en-US" sz="2400" dirty="0">
                <a:latin typeface="Times New Roman" panose="02020603050405020304" pitchFamily="18" charset="0"/>
                <a:cs typeface="Times New Roman" panose="02020603050405020304" pitchFamily="18" charset="0"/>
                <a:sym typeface="+mn-ea"/>
              </a:rPr>
              <a:t>       Singapore</a:t>
            </a:r>
            <a:endParaRPr kumimoji="1" lang="zh-CN" altLang="en-US" sz="2400" dirty="0">
              <a:solidFill>
                <a:srgbClr val="3D557A"/>
              </a:solidFill>
              <a:latin typeface="Times New Roman" panose="02020603050405020304" pitchFamily="18" charset="0"/>
              <a:cs typeface="Times New Roman" panose="02020603050405020304" pitchFamily="18" charset="0"/>
            </a:endParaRPr>
          </a:p>
        </p:txBody>
      </p:sp>
      <p:sp>
        <p:nvSpPr>
          <p:cNvPr id="21" name="标题 3">
            <a:extLst>
              <a:ext uri="{FF2B5EF4-FFF2-40B4-BE49-F238E27FC236}">
                <a16:creationId xmlns:a16="http://schemas.microsoft.com/office/drawing/2014/main" id="{02FE35E0-D61B-458A-81EE-611BBA46E83A}"/>
              </a:ext>
            </a:extLst>
          </p:cNvPr>
          <p:cNvSpPr>
            <a:spLocks noGrp="1"/>
          </p:cNvSpPr>
          <p:nvPr>
            <p:ph type="ctrTitle"/>
          </p:nvPr>
        </p:nvSpPr>
        <p:spPr>
          <a:xfrm>
            <a:off x="93518" y="4460415"/>
            <a:ext cx="9169399" cy="1029514"/>
          </a:xfrm>
        </p:spPr>
        <p:txBody>
          <a:bodyPr>
            <a:noAutofit/>
          </a:bodyP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Optimization of Courier-Order Matching and Delivery Performance for In-Time Delivery Systems</a:t>
            </a:r>
            <a:endParaRPr lang="en-US"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492601" y="5678043"/>
            <a:ext cx="5680016" cy="461665"/>
          </a:xfrm>
          <a:prstGeom prst="rect">
            <a:avLst/>
          </a:prstGeom>
          <a:noFill/>
        </p:spPr>
        <p:txBody>
          <a:bodyPr wrap="none" rtlCol="0">
            <a:spAutoFit/>
          </a:bodyPr>
          <a:lstStyle/>
          <a:p>
            <a:r>
              <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rPr>
              <a:t>Yi Fan</a:t>
            </a:r>
            <a:r>
              <a:rPr kumimoji="1" lang="en-US" altLang="zh-CN" sz="2400" baseline="30000" dirty="0">
                <a:latin typeface="Times New Roman" panose="02020603050405020304" pitchFamily="18" charset="0"/>
                <a:ea typeface="微软雅黑" panose="020B0503020204020204" pitchFamily="34" charset="-122"/>
                <a:cs typeface="Times New Roman" panose="02020603050405020304" pitchFamily="18" charset="0"/>
              </a:rPr>
              <a:t>1</a:t>
            </a:r>
            <a:r>
              <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Yufeng</a:t>
            </a:r>
            <a:r>
              <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Cao</a:t>
            </a:r>
            <a:r>
              <a:rPr kumimoji="1" lang="en-US" altLang="zh-CN" sz="2400" baseline="30000" dirty="0">
                <a:latin typeface="Times New Roman" panose="02020603050405020304" pitchFamily="18" charset="0"/>
                <a:ea typeface="微软雅黑" panose="020B0503020204020204" pitchFamily="34" charset="-122"/>
                <a:cs typeface="Times New Roman" panose="02020603050405020304" pitchFamily="18" charset="0"/>
              </a:rPr>
              <a:t>2</a:t>
            </a:r>
            <a:r>
              <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Xi Xiong</a:t>
            </a:r>
            <a:r>
              <a:rPr kumimoji="1" lang="en-US" altLang="zh-CN" sz="2400" baseline="30000" dirty="0">
                <a:latin typeface="Times New Roman" panose="02020603050405020304" pitchFamily="18" charset="0"/>
                <a:ea typeface="微软雅黑" panose="020B0503020204020204" pitchFamily="34" charset="-122"/>
                <a:cs typeface="Times New Roman" panose="02020603050405020304" pitchFamily="18" charset="0"/>
              </a:rPr>
              <a:t>1</a:t>
            </a:r>
            <a:r>
              <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Keji Wei</a:t>
            </a:r>
            <a:r>
              <a:rPr kumimoji="1" lang="en-US" altLang="zh-CN" sz="2400" baseline="30000" dirty="0">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2400" baseline="30000" dirty="0">
                <a:latin typeface="Times New Roman" panose="02020603050405020304" pitchFamily="18" charset="0"/>
                <a:ea typeface="微软雅黑" panose="020B0503020204020204" pitchFamily="34" charset="-122"/>
                <a:cs typeface="Times New Roman" panose="02020603050405020304" pitchFamily="18" charset="0"/>
              </a:rPr>
              <a:t>*</a:t>
            </a:r>
            <a:endParaRPr kumimoji="1"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3" name="Picture 6" descr="D:\MBA工作\LOGO\同济经管LOGO反白.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960847" y="4691952"/>
            <a:ext cx="1696528" cy="566440"/>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sp>
        <p:nvSpPr>
          <p:cNvPr id="2" name="文本框 1">
            <a:extLst>
              <a:ext uri="{FF2B5EF4-FFF2-40B4-BE49-F238E27FC236}">
                <a16:creationId xmlns:a16="http://schemas.microsoft.com/office/drawing/2014/main" id="{B14EC5F0-88D7-CC47-C8AF-509C1D610F34}"/>
              </a:ext>
            </a:extLst>
          </p:cNvPr>
          <p:cNvSpPr txBox="1"/>
          <p:nvPr/>
        </p:nvSpPr>
        <p:spPr>
          <a:xfrm>
            <a:off x="6711297" y="5724209"/>
            <a:ext cx="5480703" cy="369332"/>
          </a:xfrm>
          <a:prstGeom prst="rect">
            <a:avLst/>
          </a:prstGeom>
          <a:noFill/>
        </p:spPr>
        <p:txBody>
          <a:bodyPr wrap="square" rtlCol="0">
            <a:spAutoFit/>
          </a:bodyPr>
          <a:lstStyle/>
          <a:p>
            <a:r>
              <a:rPr kumimoji="1" lang="en-US" altLang="zh-CN" baseline="30000" dirty="0">
                <a:latin typeface="Times New Roman" panose="02020603050405020304" pitchFamily="18" charset="0"/>
                <a:cs typeface="Times New Roman" panose="02020603050405020304" pitchFamily="18" charset="0"/>
              </a:rPr>
              <a:t>1</a:t>
            </a:r>
            <a:r>
              <a:rPr kumimoji="1" lang="en-US" altLang="zh-CN" dirty="0">
                <a:latin typeface="Times New Roman" panose="02020603050405020304" pitchFamily="18" charset="0"/>
                <a:cs typeface="Times New Roman" panose="02020603050405020304" pitchFamily="18" charset="0"/>
              </a:rPr>
              <a:t>Tongji University </a:t>
            </a:r>
            <a:r>
              <a:rPr kumimoji="1" lang="en-US" altLang="zh-CN" baseline="30000" dirty="0">
                <a:latin typeface="Times New Roman" panose="02020603050405020304" pitchFamily="18" charset="0"/>
                <a:cs typeface="Times New Roman" panose="02020603050405020304" pitchFamily="18" charset="0"/>
              </a:rPr>
              <a:t>2</a:t>
            </a:r>
            <a:r>
              <a:rPr kumimoji="1" lang="en-US" altLang="zh-CN" dirty="0">
                <a:latin typeface="Times New Roman" panose="02020603050405020304" pitchFamily="18" charset="0"/>
                <a:cs typeface="Times New Roman" panose="02020603050405020304" pitchFamily="18" charset="0"/>
              </a:rPr>
              <a:t>Shanghai Jiao Tong University</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2887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sp>
        <p:nvSpPr>
          <p:cNvPr id="3" name="TextBox 13">
            <a:extLst>
              <a:ext uri="{FF2B5EF4-FFF2-40B4-BE49-F238E27FC236}">
                <a16:creationId xmlns:a16="http://schemas.microsoft.com/office/drawing/2014/main" id="{F0BFFCB2-9A63-B041-E2D8-121825D33C58}"/>
              </a:ext>
            </a:extLst>
          </p:cNvPr>
          <p:cNvSpPr txBox="1">
            <a:spLocks noChangeArrowheads="1"/>
          </p:cNvSpPr>
          <p:nvPr/>
        </p:nvSpPr>
        <p:spPr bwMode="auto">
          <a:xfrm>
            <a:off x="1114658" y="46206"/>
            <a:ext cx="658869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zh-CN" altLang="en-US" sz="2000" b="1" dirty="0">
                <a:solidFill>
                  <a:schemeClr val="bg1"/>
                </a:solidFill>
                <a:latin typeface="Arial" panose="020B0604020202020204" pitchFamily="34" charset="0"/>
                <a:ea typeface="微软雅黑" panose="020B0503020204020204" charset="-122"/>
                <a:cs typeface="Arial" panose="020B0604020202020204" pitchFamily="34" charset="0"/>
              </a:rPr>
              <a:t>Adaptive Delivery Matching with Agent-based Courier Reinforcement Optimization (AD-MACRO) </a:t>
            </a:r>
          </a:p>
        </p:txBody>
      </p:sp>
      <p:pic>
        <p:nvPicPr>
          <p:cNvPr id="5" name="图片 4">
            <a:extLst>
              <a:ext uri="{FF2B5EF4-FFF2-40B4-BE49-F238E27FC236}">
                <a16:creationId xmlns:a16="http://schemas.microsoft.com/office/drawing/2014/main" id="{1AADE8DD-A8D3-A65C-4F5F-B045FB1E44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0839" y="897429"/>
            <a:ext cx="8430321" cy="5141421"/>
          </a:xfrm>
          <a:prstGeom prst="rect">
            <a:avLst/>
          </a:prstGeom>
        </p:spPr>
      </p:pic>
    </p:spTree>
    <p:extLst>
      <p:ext uri="{BB962C8B-B14F-4D97-AF65-F5344CB8AC3E}">
        <p14:creationId xmlns:p14="http://schemas.microsoft.com/office/powerpoint/2010/main" val="612432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F440466A-2FFD-6905-06D1-0021F7F00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73017"/>
            <a:ext cx="6328696" cy="2797619"/>
          </a:xfrm>
          <a:prstGeom prst="rect">
            <a:avLst/>
          </a:prstGeom>
        </p:spPr>
      </p:pic>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6" descr="D:\MBA工作\LOGO\同济经管LOGO反白.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sp>
        <p:nvSpPr>
          <p:cNvPr id="2" name="文本框 1">
            <a:extLst>
              <a:ext uri="{FF2B5EF4-FFF2-40B4-BE49-F238E27FC236}">
                <a16:creationId xmlns:a16="http://schemas.microsoft.com/office/drawing/2014/main" id="{5DEAD1D4-83E1-194C-8B50-AA68BE2D7E87}"/>
              </a:ext>
            </a:extLst>
          </p:cNvPr>
          <p:cNvSpPr txBox="1"/>
          <p:nvPr/>
        </p:nvSpPr>
        <p:spPr>
          <a:xfrm>
            <a:off x="507591" y="1305195"/>
            <a:ext cx="2703695" cy="400110"/>
          </a:xfrm>
          <a:prstGeom prst="rect">
            <a:avLst/>
          </a:prstGeom>
          <a:noFill/>
        </p:spPr>
        <p:txBody>
          <a:bodyPr wrap="square">
            <a:spAutoFit/>
          </a:bodyPr>
          <a:lstStyle/>
          <a:p>
            <a:r>
              <a:rPr lang="en-US" altLang="zh-CN" sz="2000" b="1" dirty="0">
                <a:latin typeface="Arial" panose="020B0604020202020204" pitchFamily="34" charset="0"/>
                <a:cs typeface="Arial" panose="020B0604020202020204" pitchFamily="34" charset="0"/>
              </a:rPr>
              <a:t>Mathematical Form:</a:t>
            </a:r>
            <a:endParaRPr lang="zh-CN" altLang="en-US" sz="2000" b="1"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5AFD2649-689A-3C0E-2615-6794FC68FFDA}"/>
              </a:ext>
            </a:extLst>
          </p:cNvPr>
          <p:cNvPicPr>
            <a:picLocks noChangeAspect="1"/>
          </p:cNvPicPr>
          <p:nvPr/>
        </p:nvPicPr>
        <p:blipFill rotWithShape="1">
          <a:blip r:embed="rId6">
            <a:extLst>
              <a:ext uri="{28A0092B-C50C-407E-A947-70E740481C1C}">
                <a14:useLocalDpi xmlns:a14="http://schemas.microsoft.com/office/drawing/2010/main" val="0"/>
              </a:ext>
            </a:extLst>
          </a:blip>
          <a:srcRect l="8334" t="6820" r="9670" b="6654"/>
          <a:stretch/>
        </p:blipFill>
        <p:spPr>
          <a:xfrm>
            <a:off x="6697564" y="1950026"/>
            <a:ext cx="4956464" cy="3034147"/>
          </a:xfrm>
          <a:prstGeom prst="rect">
            <a:avLst/>
          </a:prstGeom>
        </p:spPr>
      </p:pic>
      <p:sp>
        <p:nvSpPr>
          <p:cNvPr id="8" name="矩形 7">
            <a:extLst>
              <a:ext uri="{FF2B5EF4-FFF2-40B4-BE49-F238E27FC236}">
                <a16:creationId xmlns:a16="http://schemas.microsoft.com/office/drawing/2014/main" id="{E8947F42-A9C0-0D04-C5EA-F934DD65B73B}"/>
              </a:ext>
            </a:extLst>
          </p:cNvPr>
          <p:cNvSpPr/>
          <p:nvPr/>
        </p:nvSpPr>
        <p:spPr>
          <a:xfrm>
            <a:off x="1000125" y="2655119"/>
            <a:ext cx="5199009" cy="6465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6B2EA255-D4B7-BF52-E446-BD3178FC5881}"/>
              </a:ext>
            </a:extLst>
          </p:cNvPr>
          <p:cNvSpPr/>
          <p:nvPr/>
        </p:nvSpPr>
        <p:spPr>
          <a:xfrm>
            <a:off x="1000125" y="3371827"/>
            <a:ext cx="5199009" cy="7436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线箭头连接符 9">
            <a:extLst>
              <a:ext uri="{FF2B5EF4-FFF2-40B4-BE49-F238E27FC236}">
                <a16:creationId xmlns:a16="http://schemas.microsoft.com/office/drawing/2014/main" id="{2DFC087E-77BC-FA3D-78B9-C06D5F61D31D}"/>
              </a:ext>
            </a:extLst>
          </p:cNvPr>
          <p:cNvCxnSpPr>
            <a:cxnSpLocks/>
          </p:cNvCxnSpPr>
          <p:nvPr/>
        </p:nvCxnSpPr>
        <p:spPr>
          <a:xfrm flipV="1">
            <a:off x="6199134" y="2350319"/>
            <a:ext cx="738909" cy="5541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01DA7583-BF3B-4802-70D7-1763EAD242FE}"/>
              </a:ext>
            </a:extLst>
          </p:cNvPr>
          <p:cNvCxnSpPr>
            <a:cxnSpLocks/>
          </p:cNvCxnSpPr>
          <p:nvPr/>
        </p:nvCxnSpPr>
        <p:spPr>
          <a:xfrm flipV="1">
            <a:off x="6199134" y="3819571"/>
            <a:ext cx="997528" cy="4076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3">
            <a:extLst>
              <a:ext uri="{FF2B5EF4-FFF2-40B4-BE49-F238E27FC236}">
                <a16:creationId xmlns:a16="http://schemas.microsoft.com/office/drawing/2014/main" id="{17394E5C-B071-4B20-6F55-0721EB38C7E7}"/>
              </a:ext>
            </a:extLst>
          </p:cNvPr>
          <p:cNvSpPr txBox="1">
            <a:spLocks noChangeArrowheads="1"/>
          </p:cNvSpPr>
          <p:nvPr/>
        </p:nvSpPr>
        <p:spPr bwMode="auto">
          <a:xfrm>
            <a:off x="1114658" y="46206"/>
            <a:ext cx="658869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zh-CN" altLang="en-US" sz="2000" b="1" dirty="0">
                <a:solidFill>
                  <a:schemeClr val="bg1"/>
                </a:solidFill>
                <a:latin typeface="Arial" panose="020B0604020202020204" pitchFamily="34" charset="0"/>
                <a:ea typeface="微软雅黑" panose="020B0503020204020204" charset="-122"/>
                <a:cs typeface="Arial" panose="020B0604020202020204" pitchFamily="34" charset="0"/>
              </a:rPr>
              <a:t>Adaptive Delivery Matching with Agent-based Courier Reinforcement Optimization (AD-MACRO) </a:t>
            </a:r>
          </a:p>
        </p:txBody>
      </p:sp>
      <p:sp>
        <p:nvSpPr>
          <p:cNvPr id="19" name="文本框 18">
            <a:extLst>
              <a:ext uri="{FF2B5EF4-FFF2-40B4-BE49-F238E27FC236}">
                <a16:creationId xmlns:a16="http://schemas.microsoft.com/office/drawing/2014/main" id="{ECA45D6B-9F2B-D7B7-B708-D9F980042079}"/>
              </a:ext>
            </a:extLst>
          </p:cNvPr>
          <p:cNvSpPr txBox="1"/>
          <p:nvPr/>
        </p:nvSpPr>
        <p:spPr>
          <a:xfrm>
            <a:off x="284121" y="5075436"/>
            <a:ext cx="6912541" cy="1156086"/>
          </a:xfrm>
          <a:prstGeom prst="rect">
            <a:avLst/>
          </a:prstGeom>
          <a:noFill/>
        </p:spPr>
        <p:txBody>
          <a:bodyPr wrap="square" rtlCol="0">
            <a:spAutoFit/>
          </a:bodyPr>
          <a:lstStyle/>
          <a:p>
            <a:pPr>
              <a:lnSpc>
                <a:spcPct val="150000"/>
              </a:lnSpc>
            </a:pPr>
            <a:r>
              <a:rPr kumimoji="1" lang="en" altLang="zh-CN" sz="1600" dirty="0" err="1">
                <a:latin typeface="Times New Roman" panose="02020603050405020304" pitchFamily="18" charset="0"/>
                <a:cs typeface="Times New Roman" panose="02020603050405020304" pitchFamily="18" charset="0"/>
              </a:rPr>
              <a:t>Spatio</a:t>
            </a:r>
            <a:r>
              <a:rPr kumimoji="1" lang="en" altLang="zh-CN" sz="1600" dirty="0">
                <a:latin typeface="Times New Roman" panose="02020603050405020304" pitchFamily="18" charset="0"/>
                <a:cs typeface="Times New Roman" panose="02020603050405020304" pitchFamily="18" charset="0"/>
              </a:rPr>
              <a:t>-Temporal Demand Forecasting Model (STDFM</a:t>
            </a:r>
            <a:r>
              <a:rPr kumimoji="1" lang="en-US" altLang="zh-CN" sz="1600" dirty="0">
                <a:latin typeface="Times New Roman" panose="02020603050405020304" pitchFamily="18" charset="0"/>
                <a:cs typeface="Times New Roman" panose="02020603050405020304" pitchFamily="18" charset="0"/>
              </a:rPr>
              <a:t>):</a:t>
            </a:r>
          </a:p>
          <a:p>
            <a:pPr marL="285750" indent="-285750">
              <a:lnSpc>
                <a:spcPct val="150000"/>
              </a:lnSpc>
              <a:buSzPct val="75000"/>
              <a:buFont typeface="Wingdings" pitchFamily="2" charset="2"/>
              <a:buChar char="l"/>
            </a:pPr>
            <a:r>
              <a:rPr kumimoji="1" lang="en-US" altLang="zh-CN" sz="1600" dirty="0">
                <a:latin typeface="Times New Roman" panose="02020603050405020304" pitchFamily="18" charset="0"/>
                <a:cs typeface="Times New Roman" panose="02020603050405020304" pitchFamily="18" charset="0"/>
              </a:rPr>
              <a:t>Spatial Component: Gaussian Mixture Model (GMM);</a:t>
            </a:r>
          </a:p>
          <a:p>
            <a:pPr marL="285750" indent="-285750">
              <a:lnSpc>
                <a:spcPct val="150000"/>
              </a:lnSpc>
              <a:buSzPct val="75000"/>
              <a:buFont typeface="Wingdings" pitchFamily="2" charset="2"/>
              <a:buChar char="l"/>
            </a:pPr>
            <a:r>
              <a:rPr kumimoji="1" lang="en-US" altLang="zh-CN" sz="1600" dirty="0">
                <a:latin typeface="Times New Roman" panose="02020603050405020304" pitchFamily="18" charset="0"/>
                <a:cs typeface="Times New Roman" panose="02020603050405020304" pitchFamily="18" charset="0"/>
              </a:rPr>
              <a:t>Temporal Component: Bidirectional Long Short-Term Memory (</a:t>
            </a:r>
            <a:r>
              <a:rPr kumimoji="1" lang="en-US" altLang="zh-CN" sz="1600" dirty="0" err="1">
                <a:latin typeface="Times New Roman" panose="02020603050405020304" pitchFamily="18" charset="0"/>
                <a:cs typeface="Times New Roman" panose="02020603050405020304" pitchFamily="18" charset="0"/>
              </a:rPr>
              <a:t>BiLSTM</a:t>
            </a:r>
            <a:r>
              <a:rPr kumimoji="1" lang="en-US" altLang="zh-CN" sz="1600" dirty="0">
                <a:latin typeface="Times New Roman" panose="02020603050405020304" pitchFamily="18" charset="0"/>
                <a:cs typeface="Times New Roman" panose="02020603050405020304" pitchFamily="18" charset="0"/>
              </a:rPr>
              <a:t>).</a:t>
            </a:r>
          </a:p>
        </p:txBody>
      </p:sp>
      <p:sp>
        <p:nvSpPr>
          <p:cNvPr id="31" name="矩形 30">
            <a:extLst>
              <a:ext uri="{FF2B5EF4-FFF2-40B4-BE49-F238E27FC236}">
                <a16:creationId xmlns:a16="http://schemas.microsoft.com/office/drawing/2014/main" id="{F9E84B91-396A-5698-80CE-0A2FEE809587}"/>
              </a:ext>
            </a:extLst>
          </p:cNvPr>
          <p:cNvSpPr/>
          <p:nvPr/>
        </p:nvSpPr>
        <p:spPr>
          <a:xfrm>
            <a:off x="2085278" y="2655119"/>
            <a:ext cx="167268" cy="2493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3" name="直线箭头连接符 32">
            <a:extLst>
              <a:ext uri="{FF2B5EF4-FFF2-40B4-BE49-F238E27FC236}">
                <a16:creationId xmlns:a16="http://schemas.microsoft.com/office/drawing/2014/main" id="{F973F922-BA80-5913-B137-C810D85350F5}"/>
              </a:ext>
            </a:extLst>
          </p:cNvPr>
          <p:cNvCxnSpPr/>
          <p:nvPr/>
        </p:nvCxnSpPr>
        <p:spPr>
          <a:xfrm flipH="1">
            <a:off x="1859438" y="2916322"/>
            <a:ext cx="267629" cy="207967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131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P spid="8" grpId="2" animBg="1"/>
      <p:bldP spid="9" grpId="1" animBg="1"/>
      <p:bldP spid="9" grpId="2" animBg="1"/>
      <p:bldP spid="19" grpId="0"/>
      <p:bldP spid="3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a:spLocks noChangeArrowheads="1"/>
          </p:cNvSpPr>
          <p:nvPr/>
        </p:nvSpPr>
        <p:spPr bwMode="auto">
          <a:xfrm>
            <a:off x="1124718" y="165688"/>
            <a:ext cx="8954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Upper Layer: Policy Optimization with Homogeneous Actors</a:t>
            </a:r>
            <a:endParaRPr lang="en-US" altLang="x-none"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sp>
        <p:nvSpPr>
          <p:cNvPr id="4" name="文本框 3">
            <a:extLst>
              <a:ext uri="{FF2B5EF4-FFF2-40B4-BE49-F238E27FC236}">
                <a16:creationId xmlns:a16="http://schemas.microsoft.com/office/drawing/2014/main" id="{4824CEB3-57BE-4F59-8F52-F05CD0959B14}"/>
              </a:ext>
            </a:extLst>
          </p:cNvPr>
          <p:cNvSpPr txBox="1"/>
          <p:nvPr/>
        </p:nvSpPr>
        <p:spPr>
          <a:xfrm>
            <a:off x="995362" y="835811"/>
            <a:ext cx="10201276" cy="579967"/>
          </a:xfrm>
          <a:prstGeom prst="rect">
            <a:avLst/>
          </a:prstGeom>
          <a:noFill/>
        </p:spPr>
        <p:txBody>
          <a:bodyPr wrap="square">
            <a:spAutoFit/>
          </a:bodyPr>
          <a:lstStyle/>
          <a:p>
            <a:pPr marL="0" lvl="1" indent="0">
              <a:lnSpc>
                <a:spcPct val="150000"/>
              </a:lnSpc>
              <a:buSzPct val="75000"/>
              <a:buNone/>
            </a:pPr>
            <a:r>
              <a:rPr lang="en-US" altLang="en-US" sz="2400" b="1" dirty="0">
                <a:latin typeface="Times New Roman" panose="02020603050405020304" pitchFamily="18" charset="0"/>
                <a:cs typeface="Times New Roman" panose="02020603050405020304" pitchFamily="18" charset="0"/>
              </a:rPr>
              <a:t>Decentralized Partially Observable Markov Decision Process</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(Dec-POMDP)</a:t>
            </a:r>
            <a:endParaRPr lang="en-US" altLang="en-US" sz="2400"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1E6611C8-F8B9-28DC-977D-A640E6E6313D}"/>
              </a:ext>
            </a:extLst>
          </p:cNvPr>
          <p:cNvSpPr/>
          <p:nvPr/>
        </p:nvSpPr>
        <p:spPr>
          <a:xfrm>
            <a:off x="1249658" y="1933663"/>
            <a:ext cx="4352291" cy="3200400"/>
          </a:xfrm>
          <a:prstGeom prst="roundRect">
            <a:avLst/>
          </a:prstGeom>
          <a:solidFill>
            <a:srgbClr val="F6D4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en-US" sz="2400" b="1" dirty="0">
                <a:solidFill>
                  <a:schemeClr val="tx1"/>
                </a:solidFill>
                <a:latin typeface="Times New Roman" panose="02020603050405020304" pitchFamily="18" charset="0"/>
                <a:cs typeface="Times New Roman" panose="02020603050405020304" pitchFamily="18" charset="0"/>
              </a:rPr>
              <a:t>Action Space</a:t>
            </a:r>
          </a:p>
          <a:p>
            <a:pPr marL="285750" indent="-285750">
              <a:lnSpc>
                <a:spcPct val="150000"/>
              </a:lnSpc>
              <a:buFont typeface="Arial" panose="020B0604020202020204" pitchFamily="34" charset="0"/>
              <a:buChar char="•"/>
            </a:pPr>
            <a:r>
              <a:rPr lang="en-US" altLang="en-US" sz="2000" dirty="0">
                <a:solidFill>
                  <a:schemeClr val="tx1"/>
                </a:solidFill>
                <a:latin typeface="Times New Roman" panose="02020603050405020304" pitchFamily="18" charset="0"/>
                <a:cs typeface="Times New Roman" panose="02020603050405020304" pitchFamily="18" charset="0"/>
              </a:rPr>
              <a:t>Matching guidance: courier reservation decision</a:t>
            </a:r>
          </a:p>
          <a:p>
            <a:pPr marL="285750" indent="-285750">
              <a:lnSpc>
                <a:spcPct val="150000"/>
              </a:lnSpc>
              <a:buFont typeface="Arial" panose="020B0604020202020204" pitchFamily="34" charset="0"/>
              <a:buChar char="•"/>
            </a:pPr>
            <a:r>
              <a:rPr lang="en-US" altLang="en-US" sz="2000" dirty="0">
                <a:solidFill>
                  <a:schemeClr val="tx1"/>
                </a:solidFill>
                <a:latin typeface="Times New Roman" panose="02020603050405020304" pitchFamily="18" charset="0"/>
                <a:cs typeface="Times New Roman" panose="02020603050405020304" pitchFamily="18" charset="0"/>
              </a:rPr>
              <a:t>Delivery guidance: delivery route &amp; speed</a:t>
            </a:r>
            <a:endParaRPr kumimoji="1" lang="zh-CN" altLang="en-US" sz="2000" dirty="0"/>
          </a:p>
        </p:txBody>
      </p:sp>
      <p:sp>
        <p:nvSpPr>
          <p:cNvPr id="7" name="圆角矩形 6">
            <a:extLst>
              <a:ext uri="{FF2B5EF4-FFF2-40B4-BE49-F238E27FC236}">
                <a16:creationId xmlns:a16="http://schemas.microsoft.com/office/drawing/2014/main" id="{39E14CB4-386C-08B0-DB9F-16F4A87A3D2E}"/>
              </a:ext>
            </a:extLst>
          </p:cNvPr>
          <p:cNvSpPr/>
          <p:nvPr/>
        </p:nvSpPr>
        <p:spPr>
          <a:xfrm>
            <a:off x="6927306" y="1933663"/>
            <a:ext cx="4352291" cy="3200400"/>
          </a:xfrm>
          <a:prstGeom prst="roundRect">
            <a:avLst/>
          </a:prstGeom>
          <a:solidFill>
            <a:srgbClr val="EBAC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lnSpc>
                <a:spcPct val="150000"/>
              </a:lnSpc>
              <a:buSzPct val="75000"/>
            </a:pPr>
            <a:r>
              <a:rPr lang="en-US" altLang="en-US" sz="2400" b="1" dirty="0">
                <a:solidFill>
                  <a:schemeClr val="tx1"/>
                </a:solidFill>
                <a:latin typeface="Times New Roman" panose="02020603050405020304" pitchFamily="18" charset="0"/>
                <a:cs typeface="Times New Roman" panose="02020603050405020304" pitchFamily="18" charset="0"/>
              </a:rPr>
              <a:t>Reward</a:t>
            </a:r>
          </a:p>
          <a:p>
            <a:pPr marL="571500" lvl="1" indent="-285750">
              <a:lnSpc>
                <a:spcPct val="150000"/>
              </a:lnSpc>
              <a:buSzPct val="75000"/>
              <a:buFont typeface="Arial" panose="020B0604020202020204" pitchFamily="34" charset="0"/>
              <a:buChar char="•"/>
            </a:pPr>
            <a:r>
              <a:rPr lang="en-US" altLang="en-US" sz="2000" dirty="0">
                <a:solidFill>
                  <a:schemeClr val="tx1"/>
                </a:solidFill>
                <a:latin typeface="Times New Roman" panose="02020603050405020304" pitchFamily="18" charset="0"/>
                <a:cs typeface="Times New Roman" panose="02020603050405020304" pitchFamily="18" charset="0"/>
              </a:rPr>
              <a:t>Matching performance</a:t>
            </a:r>
          </a:p>
          <a:p>
            <a:pPr marL="571500" lvl="1" indent="-285750">
              <a:lnSpc>
                <a:spcPct val="150000"/>
              </a:lnSpc>
              <a:buSzPct val="75000"/>
              <a:buFont typeface="Arial" panose="020B0604020202020204" pitchFamily="34" charset="0"/>
              <a:buChar char="•"/>
            </a:pPr>
            <a:r>
              <a:rPr lang="en-US" altLang="en-US" sz="2000" dirty="0">
                <a:solidFill>
                  <a:schemeClr val="tx1"/>
                </a:solidFill>
                <a:latin typeface="Times New Roman" panose="02020603050405020304" pitchFamily="18" charset="0"/>
                <a:cs typeface="Times New Roman" panose="02020603050405020304" pitchFamily="18" charset="0"/>
              </a:rPr>
              <a:t>Delivery efficiency</a:t>
            </a:r>
          </a:p>
          <a:p>
            <a:pPr marL="571500" lvl="1" indent="-285750">
              <a:lnSpc>
                <a:spcPct val="150000"/>
              </a:lnSpc>
              <a:buSzPct val="75000"/>
              <a:buFont typeface="Arial" panose="020B0604020202020204" pitchFamily="34" charset="0"/>
              <a:buChar char="•"/>
            </a:pPr>
            <a:r>
              <a:rPr lang="en-US" altLang="en-US" sz="2000" dirty="0">
                <a:solidFill>
                  <a:schemeClr val="tx1"/>
                </a:solidFill>
                <a:latin typeface="Times New Roman" panose="02020603050405020304" pitchFamily="18" charset="0"/>
                <a:cs typeface="Times New Roman" panose="02020603050405020304" pitchFamily="18" charset="0"/>
              </a:rPr>
              <a:t>Speeding penalty</a:t>
            </a:r>
          </a:p>
          <a:p>
            <a:pPr marL="571500" lvl="1" indent="-285750">
              <a:lnSpc>
                <a:spcPct val="150000"/>
              </a:lnSpc>
              <a:buSzPct val="75000"/>
              <a:buFont typeface="Arial" panose="020B0604020202020204" pitchFamily="34" charset="0"/>
              <a:buChar char="•"/>
            </a:pPr>
            <a:r>
              <a:rPr lang="en-US" altLang="en-US" sz="2000" dirty="0">
                <a:solidFill>
                  <a:schemeClr val="tx1"/>
                </a:solidFill>
                <a:latin typeface="Times New Roman" panose="02020603050405020304" pitchFamily="18" charset="0"/>
                <a:cs typeface="Times New Roman" panose="02020603050405020304" pitchFamily="18" charset="0"/>
              </a:rPr>
              <a:t>Service quality</a:t>
            </a:r>
          </a:p>
          <a:p>
            <a:pPr marL="571500" lvl="1" indent="-285750">
              <a:lnSpc>
                <a:spcPct val="150000"/>
              </a:lnSpc>
              <a:buSzPct val="75000"/>
              <a:buFont typeface="Arial" panose="020B0604020202020204" pitchFamily="34" charset="0"/>
              <a:buChar char="•"/>
            </a:pPr>
            <a:r>
              <a:rPr lang="en-US" altLang="en-US" sz="2000" dirty="0">
                <a:solidFill>
                  <a:schemeClr val="tx1"/>
                </a:solidFill>
                <a:latin typeface="Times New Roman" panose="02020603050405020304" pitchFamily="18" charset="0"/>
                <a:cs typeface="Times New Roman" panose="02020603050405020304" pitchFamily="18" charset="0"/>
              </a:rPr>
              <a:t>Opportunity cost of reservation</a:t>
            </a:r>
          </a:p>
        </p:txBody>
      </p:sp>
    </p:spTree>
    <p:extLst>
      <p:ext uri="{BB962C8B-B14F-4D97-AF65-F5344CB8AC3E}">
        <p14:creationId xmlns:p14="http://schemas.microsoft.com/office/powerpoint/2010/main" val="2638614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a:spLocks noChangeArrowheads="1"/>
          </p:cNvSpPr>
          <p:nvPr/>
        </p:nvSpPr>
        <p:spPr bwMode="auto">
          <a:xfrm>
            <a:off x="1124718" y="165688"/>
            <a:ext cx="89336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Upper Layer: Policy Optimization with Homogeneous Actors</a:t>
            </a:r>
            <a:endParaRPr lang="en-US" altLang="x-none"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pic>
        <p:nvPicPr>
          <p:cNvPr id="6" name="图片 5">
            <a:extLst>
              <a:ext uri="{FF2B5EF4-FFF2-40B4-BE49-F238E27FC236}">
                <a16:creationId xmlns:a16="http://schemas.microsoft.com/office/drawing/2014/main" id="{F4F1C15E-51A1-2E28-4E5D-7F42C9429C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0829" y="1745957"/>
            <a:ext cx="6546943" cy="3660482"/>
          </a:xfrm>
          <a:prstGeom prst="rect">
            <a:avLst/>
          </a:prstGeom>
        </p:spPr>
      </p:pic>
      <p:sp>
        <p:nvSpPr>
          <p:cNvPr id="8" name="文本框 7">
            <a:extLst>
              <a:ext uri="{FF2B5EF4-FFF2-40B4-BE49-F238E27FC236}">
                <a16:creationId xmlns:a16="http://schemas.microsoft.com/office/drawing/2014/main" id="{FF75BB73-A6CD-99F2-72CD-A63146C27923}"/>
              </a:ext>
            </a:extLst>
          </p:cNvPr>
          <p:cNvSpPr txBox="1"/>
          <p:nvPr/>
        </p:nvSpPr>
        <p:spPr>
          <a:xfrm>
            <a:off x="250371" y="2271086"/>
            <a:ext cx="5584372" cy="2315827"/>
          </a:xfrm>
          <a:prstGeom prst="rect">
            <a:avLst/>
          </a:prstGeom>
          <a:noFill/>
        </p:spPr>
        <p:txBody>
          <a:bodyPr wrap="square">
            <a:spAutoFit/>
          </a:bodyPr>
          <a:lstStyle/>
          <a:p>
            <a:pPr marL="285750" lvl="1" indent="-285750" eaLnBrk="0" fontAlgn="base" hangingPunct="0">
              <a:lnSpc>
                <a:spcPct val="150000"/>
              </a:lnSpc>
              <a:spcBef>
                <a:spcPct val="20000"/>
              </a:spcBef>
              <a:spcAft>
                <a:spcPct val="0"/>
              </a:spcAft>
              <a:buSzPct val="75000"/>
              <a:buFont typeface="Wingdings" panose="05000000000000000000" pitchFamily="2" charset="2"/>
              <a:buChar char="l"/>
            </a:pPr>
            <a:r>
              <a:rPr lang="en" altLang="zh-CN" sz="2400" dirty="0">
                <a:latin typeface="Times New Roman" panose="02020603050405020304" pitchFamily="18" charset="0"/>
                <a:cs typeface="Times New Roman" panose="02020603050405020304" pitchFamily="18" charset="0"/>
              </a:rPr>
              <a:t>Agent-grouping mechanism with shared buffer and policy;</a:t>
            </a:r>
          </a:p>
          <a:p>
            <a:pPr marL="285750" lvl="1" indent="-285750" eaLnBrk="0" fontAlgn="base" hangingPunct="0">
              <a:lnSpc>
                <a:spcPct val="150000"/>
              </a:lnSpc>
              <a:spcBef>
                <a:spcPct val="20000"/>
              </a:spcBef>
              <a:spcAft>
                <a:spcPct val="0"/>
              </a:spcAft>
              <a:buSzPct val="75000"/>
              <a:buFont typeface="Wingdings" panose="05000000000000000000" pitchFamily="2" charset="2"/>
              <a:buChar char="l"/>
            </a:pPr>
            <a:r>
              <a:rPr lang="en" altLang="zh-CN" sz="2400" dirty="0">
                <a:latin typeface="Times New Roman" panose="02020603050405020304" pitchFamily="18" charset="0"/>
                <a:cs typeface="Times New Roman" panose="02020603050405020304" pitchFamily="18" charset="0"/>
              </a:rPr>
              <a:t>Centralized Training with Decentralized Execution (CTDE) paradigm.</a:t>
            </a:r>
          </a:p>
        </p:txBody>
      </p:sp>
      <p:sp>
        <p:nvSpPr>
          <p:cNvPr id="5" name="文本框 4">
            <a:extLst>
              <a:ext uri="{FF2B5EF4-FFF2-40B4-BE49-F238E27FC236}">
                <a16:creationId xmlns:a16="http://schemas.microsoft.com/office/drawing/2014/main" id="{BF7C8F1F-2001-B369-6D84-2170116F2261}"/>
              </a:ext>
            </a:extLst>
          </p:cNvPr>
          <p:cNvSpPr txBox="1"/>
          <p:nvPr/>
        </p:nvSpPr>
        <p:spPr>
          <a:xfrm>
            <a:off x="511628" y="1055408"/>
            <a:ext cx="7032172" cy="461665"/>
          </a:xfrm>
          <a:prstGeom prst="rect">
            <a:avLst/>
          </a:prstGeom>
          <a:noFill/>
        </p:spPr>
        <p:txBody>
          <a:bodyPr wrap="square">
            <a:spAutoFit/>
          </a:bodyPr>
          <a:lstStyle/>
          <a:p>
            <a:r>
              <a:rPr lang="zh-CN" altLang="en-US" sz="2400" dirty="0">
                <a:latin typeface="Times New Roman" panose="02020603050405020304" pitchFamily="18" charset="0"/>
                <a:cs typeface="Times New Roman" panose="02020603050405020304" pitchFamily="18" charset="0"/>
              </a:rPr>
              <a:t>Grouped-Actor Proximal Policy Optimization (GAPPO)</a:t>
            </a: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4080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a:spLocks noChangeArrowheads="1"/>
          </p:cNvSpPr>
          <p:nvPr/>
        </p:nvSpPr>
        <p:spPr bwMode="auto">
          <a:xfrm>
            <a:off x="1124718" y="165688"/>
            <a:ext cx="84037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Lower Layer: Adaptive Matching and Delivery Execution</a:t>
            </a:r>
            <a:endParaRPr lang="en-US" altLang="x-none"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pic>
        <p:nvPicPr>
          <p:cNvPr id="2" name="图片 1">
            <a:extLst>
              <a:ext uri="{FF2B5EF4-FFF2-40B4-BE49-F238E27FC236}">
                <a16:creationId xmlns:a16="http://schemas.microsoft.com/office/drawing/2014/main" id="{F6707778-1217-32A9-781C-40ECBEDB5C4B}"/>
              </a:ext>
            </a:extLst>
          </p:cNvPr>
          <p:cNvPicPr>
            <a:picLocks noChangeAspect="1"/>
          </p:cNvPicPr>
          <p:nvPr/>
        </p:nvPicPr>
        <p:blipFill>
          <a:blip r:embed="rId5"/>
          <a:stretch>
            <a:fillRect/>
          </a:stretch>
        </p:blipFill>
        <p:spPr>
          <a:xfrm>
            <a:off x="1841808" y="927688"/>
            <a:ext cx="8391177" cy="4815190"/>
          </a:xfrm>
          <a:prstGeom prst="rect">
            <a:avLst/>
          </a:prstGeom>
        </p:spPr>
      </p:pic>
    </p:spTree>
    <p:extLst>
      <p:ext uri="{BB962C8B-B14F-4D97-AF65-F5344CB8AC3E}">
        <p14:creationId xmlns:p14="http://schemas.microsoft.com/office/powerpoint/2010/main" val="3850651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sp>
        <p:nvSpPr>
          <p:cNvPr id="5" name="文本框 4">
            <a:extLst>
              <a:ext uri="{FF2B5EF4-FFF2-40B4-BE49-F238E27FC236}">
                <a16:creationId xmlns:a16="http://schemas.microsoft.com/office/drawing/2014/main" id="{502925B4-9D9B-23FA-1353-CF9DF21805FD}"/>
              </a:ext>
            </a:extLst>
          </p:cNvPr>
          <p:cNvSpPr txBox="1"/>
          <p:nvPr/>
        </p:nvSpPr>
        <p:spPr>
          <a:xfrm>
            <a:off x="912403" y="927688"/>
            <a:ext cx="6104658" cy="400110"/>
          </a:xfrm>
          <a:prstGeom prst="rect">
            <a:avLst/>
          </a:prstGeom>
          <a:noFill/>
        </p:spPr>
        <p:txBody>
          <a:bodyPr wrap="square">
            <a:spAutoFit/>
          </a:bodyPr>
          <a:lstStyle/>
          <a:p>
            <a:r>
              <a:rPr lang="zh-CN" altLang="en-US" sz="2000" dirty="0">
                <a:latin typeface="Times New Roman" panose="02020603050405020304" pitchFamily="18" charset="0"/>
                <a:cs typeface="Times New Roman" panose="02020603050405020304" pitchFamily="18" charset="0"/>
              </a:rPr>
              <a:t>Delay Matching with Forecasting Algorithm (DM&amp;F)</a:t>
            </a:r>
            <a:endParaRPr lang="en-US" altLang="zh-CN" sz="2000" dirty="0">
              <a:latin typeface="Times New Roman" panose="02020603050405020304" pitchFamily="18" charset="0"/>
              <a:cs typeface="Times New Roman" panose="02020603050405020304" pitchFamily="18" charset="0"/>
            </a:endParaRPr>
          </a:p>
        </p:txBody>
      </p:sp>
      <p:sp>
        <p:nvSpPr>
          <p:cNvPr id="18" name="TextBox 13">
            <a:extLst>
              <a:ext uri="{FF2B5EF4-FFF2-40B4-BE49-F238E27FC236}">
                <a16:creationId xmlns:a16="http://schemas.microsoft.com/office/drawing/2014/main" id="{FD455EE1-E246-64E7-32F0-C048F4217713}"/>
              </a:ext>
            </a:extLst>
          </p:cNvPr>
          <p:cNvSpPr txBox="1">
            <a:spLocks noChangeArrowheads="1"/>
          </p:cNvSpPr>
          <p:nvPr/>
        </p:nvSpPr>
        <p:spPr bwMode="auto">
          <a:xfrm>
            <a:off x="1124718" y="165688"/>
            <a:ext cx="84037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Lower Layer: Adaptive Matching and Delivery Execution</a:t>
            </a:r>
            <a:endParaRPr lang="en-US" altLang="x-none"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2" name="圆角矩形 1">
            <a:extLst>
              <a:ext uri="{FF2B5EF4-FFF2-40B4-BE49-F238E27FC236}">
                <a16:creationId xmlns:a16="http://schemas.microsoft.com/office/drawing/2014/main" id="{88DDE29A-CBAA-6CBB-0601-7BC12E078AC7}"/>
              </a:ext>
            </a:extLst>
          </p:cNvPr>
          <p:cNvSpPr/>
          <p:nvPr/>
        </p:nvSpPr>
        <p:spPr>
          <a:xfrm>
            <a:off x="493950" y="2142022"/>
            <a:ext cx="1594800" cy="620228"/>
          </a:xfrm>
          <a:prstGeom prst="roundRect">
            <a:avLst/>
          </a:prstGeom>
          <a:solidFill>
            <a:srgbClr val="F6D4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latin typeface="Times New Roman" panose="02020603050405020304" pitchFamily="18" charset="0"/>
                <a:cs typeface="Times New Roman" panose="02020603050405020304" pitchFamily="18" charset="0"/>
              </a:rPr>
              <a:t>New orders</a:t>
            </a:r>
            <a:endParaRPr kumimoji="1" lang="zh-CN" altLang="en-US" dirty="0">
              <a:solidFill>
                <a:sysClr val="windowText" lastClr="000000"/>
              </a:solidFill>
              <a:latin typeface="Times New Roman" panose="02020603050405020304" pitchFamily="18" charset="0"/>
              <a:cs typeface="Times New Roman" panose="02020603050405020304" pitchFamily="18" charset="0"/>
            </a:endParaRPr>
          </a:p>
        </p:txBody>
      </p:sp>
      <p:sp>
        <p:nvSpPr>
          <p:cNvPr id="3" name="圆角矩形 2">
            <a:extLst>
              <a:ext uri="{FF2B5EF4-FFF2-40B4-BE49-F238E27FC236}">
                <a16:creationId xmlns:a16="http://schemas.microsoft.com/office/drawing/2014/main" id="{8F8BE30A-B4AA-4E9B-673D-A4273BD1BF5C}"/>
              </a:ext>
            </a:extLst>
          </p:cNvPr>
          <p:cNvSpPr/>
          <p:nvPr/>
        </p:nvSpPr>
        <p:spPr>
          <a:xfrm>
            <a:off x="493817" y="3871879"/>
            <a:ext cx="1594933" cy="620228"/>
          </a:xfrm>
          <a:prstGeom prst="roundRect">
            <a:avLst/>
          </a:prstGeom>
          <a:solidFill>
            <a:srgbClr val="F6D4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latin typeface="Times New Roman" panose="02020603050405020304" pitchFamily="18" charset="0"/>
                <a:cs typeface="Times New Roman" panose="02020603050405020304" pitchFamily="18" charset="0"/>
              </a:rPr>
              <a:t>Couriers</a:t>
            </a:r>
            <a:endParaRPr kumimoji="1" lang="zh-CN" altLang="en-US" dirty="0">
              <a:solidFill>
                <a:sysClr val="windowText" lastClr="000000"/>
              </a:solidFill>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53A1A674-282F-8FFF-5B90-14976F065075}"/>
              </a:ext>
            </a:extLst>
          </p:cNvPr>
          <p:cNvSpPr/>
          <p:nvPr/>
        </p:nvSpPr>
        <p:spPr>
          <a:xfrm>
            <a:off x="2616745" y="3711022"/>
            <a:ext cx="2257200" cy="941942"/>
          </a:xfrm>
          <a:prstGeom prst="roundRect">
            <a:avLst/>
          </a:prstGeom>
          <a:solidFill>
            <a:srgbClr val="002F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Reservation filter (matching guidance)</a:t>
            </a:r>
            <a:endParaRPr kumimoji="1" lang="zh-CN" altLang="en-US" dirty="0">
              <a:latin typeface="Times New Roman" panose="02020603050405020304" pitchFamily="18" charset="0"/>
              <a:cs typeface="Times New Roman" panose="02020603050405020304" pitchFamily="18" charset="0"/>
            </a:endParaRPr>
          </a:p>
        </p:txBody>
      </p:sp>
      <p:sp>
        <p:nvSpPr>
          <p:cNvPr id="11" name="圆角矩形 10">
            <a:extLst>
              <a:ext uri="{FF2B5EF4-FFF2-40B4-BE49-F238E27FC236}">
                <a16:creationId xmlns:a16="http://schemas.microsoft.com/office/drawing/2014/main" id="{374532E8-2503-45DD-EF28-0ED0EF2BEF43}"/>
              </a:ext>
            </a:extLst>
          </p:cNvPr>
          <p:cNvSpPr/>
          <p:nvPr/>
        </p:nvSpPr>
        <p:spPr>
          <a:xfrm>
            <a:off x="2947945" y="5265261"/>
            <a:ext cx="1594800" cy="619200"/>
          </a:xfrm>
          <a:prstGeom prst="roundRect">
            <a:avLst/>
          </a:prstGeom>
          <a:solidFill>
            <a:srgbClr val="F6D4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latin typeface="Times New Roman" panose="02020603050405020304" pitchFamily="18" charset="0"/>
                <a:cs typeface="Times New Roman" panose="02020603050405020304" pitchFamily="18" charset="0"/>
              </a:rPr>
              <a:t>Reserved couriers</a:t>
            </a:r>
            <a:endParaRPr kumimoji="1" lang="zh-CN" altLang="en-US" dirty="0">
              <a:solidFill>
                <a:sysClr val="windowText" lastClr="000000"/>
              </a:solidFill>
              <a:latin typeface="Times New Roman" panose="02020603050405020304" pitchFamily="18" charset="0"/>
              <a:cs typeface="Times New Roman" panose="02020603050405020304" pitchFamily="18" charset="0"/>
            </a:endParaRPr>
          </a:p>
        </p:txBody>
      </p:sp>
      <p:sp>
        <p:nvSpPr>
          <p:cNvPr id="12" name="圆角矩形 11">
            <a:extLst>
              <a:ext uri="{FF2B5EF4-FFF2-40B4-BE49-F238E27FC236}">
                <a16:creationId xmlns:a16="http://schemas.microsoft.com/office/drawing/2014/main" id="{06E9993C-803C-2FC4-FDC8-E9EE12045239}"/>
              </a:ext>
            </a:extLst>
          </p:cNvPr>
          <p:cNvSpPr/>
          <p:nvPr/>
        </p:nvSpPr>
        <p:spPr>
          <a:xfrm>
            <a:off x="5383016" y="3881096"/>
            <a:ext cx="1594933" cy="620228"/>
          </a:xfrm>
          <a:prstGeom prst="roundRect">
            <a:avLst/>
          </a:prstGeom>
          <a:solidFill>
            <a:srgbClr val="F6D4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latin typeface="Times New Roman" panose="02020603050405020304" pitchFamily="18" charset="0"/>
                <a:cs typeface="Times New Roman" panose="02020603050405020304" pitchFamily="18" charset="0"/>
              </a:rPr>
              <a:t>Available couriers</a:t>
            </a:r>
            <a:endParaRPr kumimoji="1" lang="zh-CN" altLang="en-US" dirty="0">
              <a:solidFill>
                <a:sysClr val="windowText" lastClr="000000"/>
              </a:solidFill>
              <a:latin typeface="Times New Roman" panose="02020603050405020304" pitchFamily="18" charset="0"/>
              <a:cs typeface="Times New Roman" panose="02020603050405020304" pitchFamily="18" charset="0"/>
            </a:endParaRPr>
          </a:p>
        </p:txBody>
      </p:sp>
      <p:sp>
        <p:nvSpPr>
          <p:cNvPr id="15" name="圆角矩形 14">
            <a:extLst>
              <a:ext uri="{FF2B5EF4-FFF2-40B4-BE49-F238E27FC236}">
                <a16:creationId xmlns:a16="http://schemas.microsoft.com/office/drawing/2014/main" id="{C54FEC00-50E0-623C-14F7-17ED206ACF4D}"/>
              </a:ext>
            </a:extLst>
          </p:cNvPr>
          <p:cNvSpPr/>
          <p:nvPr/>
        </p:nvSpPr>
        <p:spPr>
          <a:xfrm>
            <a:off x="2616745" y="1975044"/>
            <a:ext cx="2257200" cy="943200"/>
          </a:xfrm>
          <a:prstGeom prst="roundRect">
            <a:avLst/>
          </a:prstGeom>
          <a:solidFill>
            <a:srgbClr val="002F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Cluster the orders geographically</a:t>
            </a:r>
            <a:endParaRPr kumimoji="1" lang="zh-CN" altLang="en-US" dirty="0">
              <a:latin typeface="Times New Roman" panose="02020603050405020304" pitchFamily="18" charset="0"/>
              <a:cs typeface="Times New Roman" panose="02020603050405020304" pitchFamily="18" charset="0"/>
            </a:endParaRPr>
          </a:p>
        </p:txBody>
      </p:sp>
      <p:sp>
        <p:nvSpPr>
          <p:cNvPr id="17" name="圆角矩形 16">
            <a:extLst>
              <a:ext uri="{FF2B5EF4-FFF2-40B4-BE49-F238E27FC236}">
                <a16:creationId xmlns:a16="http://schemas.microsoft.com/office/drawing/2014/main" id="{0A422B15-73FD-8EEB-5D2C-514FC26DC739}"/>
              </a:ext>
            </a:extLst>
          </p:cNvPr>
          <p:cNvSpPr/>
          <p:nvPr/>
        </p:nvSpPr>
        <p:spPr>
          <a:xfrm>
            <a:off x="5383017" y="2142022"/>
            <a:ext cx="1594933" cy="620228"/>
          </a:xfrm>
          <a:prstGeom prst="roundRect">
            <a:avLst/>
          </a:prstGeom>
          <a:solidFill>
            <a:srgbClr val="F6D4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latin typeface="Times New Roman" panose="02020603050405020304" pitchFamily="18" charset="0"/>
                <a:cs typeface="Times New Roman" panose="02020603050405020304" pitchFamily="18" charset="0"/>
              </a:rPr>
              <a:t>Order batches</a:t>
            </a:r>
            <a:endParaRPr kumimoji="1" lang="zh-CN" altLang="en-US" dirty="0">
              <a:solidFill>
                <a:sysClr val="windowText" lastClr="000000"/>
              </a:solidFill>
              <a:latin typeface="Times New Roman" panose="02020603050405020304" pitchFamily="18" charset="0"/>
              <a:cs typeface="Times New Roman" panose="02020603050405020304" pitchFamily="18" charset="0"/>
            </a:endParaRPr>
          </a:p>
        </p:txBody>
      </p:sp>
      <p:sp>
        <p:nvSpPr>
          <p:cNvPr id="19" name="圆角矩形 18">
            <a:extLst>
              <a:ext uri="{FF2B5EF4-FFF2-40B4-BE49-F238E27FC236}">
                <a16:creationId xmlns:a16="http://schemas.microsoft.com/office/drawing/2014/main" id="{25106B3F-E6DC-EA22-7860-DE6791AA5921}"/>
              </a:ext>
            </a:extLst>
          </p:cNvPr>
          <p:cNvSpPr/>
          <p:nvPr/>
        </p:nvSpPr>
        <p:spPr>
          <a:xfrm>
            <a:off x="7996090" y="2620631"/>
            <a:ext cx="1992086" cy="1273629"/>
          </a:xfrm>
          <a:prstGeom prst="roundRect">
            <a:avLst/>
          </a:prstGeom>
          <a:solidFill>
            <a:srgbClr val="002F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Compute the matching score between each pair</a:t>
            </a:r>
            <a:endParaRPr kumimoji="1" lang="zh-CN" altLang="en-US" dirty="0">
              <a:latin typeface="Times New Roman" panose="02020603050405020304" pitchFamily="18" charset="0"/>
              <a:cs typeface="Times New Roman" panose="02020603050405020304" pitchFamily="18" charset="0"/>
            </a:endParaRPr>
          </a:p>
        </p:txBody>
      </p:sp>
      <p:sp>
        <p:nvSpPr>
          <p:cNvPr id="21" name="圆角矩形 20">
            <a:extLst>
              <a:ext uri="{FF2B5EF4-FFF2-40B4-BE49-F238E27FC236}">
                <a16:creationId xmlns:a16="http://schemas.microsoft.com/office/drawing/2014/main" id="{AAB2D61F-2D57-B478-AEBE-70CE61A3860A}"/>
              </a:ext>
            </a:extLst>
          </p:cNvPr>
          <p:cNvSpPr/>
          <p:nvPr/>
        </p:nvSpPr>
        <p:spPr>
          <a:xfrm>
            <a:off x="10554963" y="2792466"/>
            <a:ext cx="1272541" cy="938191"/>
          </a:xfrm>
          <a:prstGeom prst="roundRect">
            <a:avLst/>
          </a:prstGeom>
          <a:solidFill>
            <a:srgbClr val="002F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Bipartite matching</a:t>
            </a:r>
            <a:endParaRPr kumimoji="1" lang="zh-CN" altLang="en-US" dirty="0">
              <a:latin typeface="Times New Roman" panose="02020603050405020304" pitchFamily="18" charset="0"/>
              <a:cs typeface="Times New Roman" panose="02020603050405020304" pitchFamily="18" charset="0"/>
            </a:endParaRPr>
          </a:p>
        </p:txBody>
      </p:sp>
      <p:cxnSp>
        <p:nvCxnSpPr>
          <p:cNvPr id="25" name="直线箭头连接符 24">
            <a:extLst>
              <a:ext uri="{FF2B5EF4-FFF2-40B4-BE49-F238E27FC236}">
                <a16:creationId xmlns:a16="http://schemas.microsoft.com/office/drawing/2014/main" id="{6612267F-95BE-EC59-E3EB-618BDA64D701}"/>
              </a:ext>
            </a:extLst>
          </p:cNvPr>
          <p:cNvCxnSpPr>
            <a:stCxn id="2" idx="3"/>
            <a:endCxn id="15" idx="1"/>
          </p:cNvCxnSpPr>
          <p:nvPr/>
        </p:nvCxnSpPr>
        <p:spPr>
          <a:xfrm flipV="1">
            <a:off x="2088750" y="2446644"/>
            <a:ext cx="527995" cy="549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直线箭头连接符 27">
            <a:extLst>
              <a:ext uri="{FF2B5EF4-FFF2-40B4-BE49-F238E27FC236}">
                <a16:creationId xmlns:a16="http://schemas.microsoft.com/office/drawing/2014/main" id="{71B11F09-0A19-18C4-2EE8-97AF6B0EA5C5}"/>
              </a:ext>
            </a:extLst>
          </p:cNvPr>
          <p:cNvCxnSpPr>
            <a:stCxn id="3" idx="3"/>
            <a:endCxn id="7" idx="1"/>
          </p:cNvCxnSpPr>
          <p:nvPr/>
        </p:nvCxnSpPr>
        <p:spPr>
          <a:xfrm>
            <a:off x="2088750" y="4181993"/>
            <a:ext cx="52799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直线箭头连接符 29">
            <a:extLst>
              <a:ext uri="{FF2B5EF4-FFF2-40B4-BE49-F238E27FC236}">
                <a16:creationId xmlns:a16="http://schemas.microsoft.com/office/drawing/2014/main" id="{D489A93E-3827-BCBB-26F6-FF7B8FC38611}"/>
              </a:ext>
            </a:extLst>
          </p:cNvPr>
          <p:cNvCxnSpPr>
            <a:stCxn id="15" idx="3"/>
            <a:endCxn id="17" idx="1"/>
          </p:cNvCxnSpPr>
          <p:nvPr/>
        </p:nvCxnSpPr>
        <p:spPr>
          <a:xfrm>
            <a:off x="4873945" y="2446644"/>
            <a:ext cx="509072" cy="54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01797A64-401B-0A5B-BEB7-C5711AF23434}"/>
              </a:ext>
            </a:extLst>
          </p:cNvPr>
          <p:cNvCxnSpPr>
            <a:stCxn id="7" idx="3"/>
            <a:endCxn id="12" idx="1"/>
          </p:cNvCxnSpPr>
          <p:nvPr/>
        </p:nvCxnSpPr>
        <p:spPr>
          <a:xfrm>
            <a:off x="4873945" y="4181993"/>
            <a:ext cx="509071" cy="92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9793A9ED-2A05-1146-DF9A-1233C09E3211}"/>
              </a:ext>
            </a:extLst>
          </p:cNvPr>
          <p:cNvCxnSpPr>
            <a:stCxn id="17" idx="3"/>
            <a:endCxn id="19" idx="1"/>
          </p:cNvCxnSpPr>
          <p:nvPr/>
        </p:nvCxnSpPr>
        <p:spPr>
          <a:xfrm>
            <a:off x="6977950" y="2452136"/>
            <a:ext cx="1018140" cy="805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8E3FE635-05A3-4CB4-C54A-EF596E7A2286}"/>
              </a:ext>
            </a:extLst>
          </p:cNvPr>
          <p:cNvCxnSpPr>
            <a:stCxn id="12" idx="3"/>
            <a:endCxn id="19" idx="1"/>
          </p:cNvCxnSpPr>
          <p:nvPr/>
        </p:nvCxnSpPr>
        <p:spPr>
          <a:xfrm flipV="1">
            <a:off x="6977949" y="3257446"/>
            <a:ext cx="1018141" cy="9337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B6A07EA3-BAA0-3796-6843-DCA234F64B4E}"/>
              </a:ext>
            </a:extLst>
          </p:cNvPr>
          <p:cNvCxnSpPr>
            <a:stCxn id="19" idx="3"/>
            <a:endCxn id="21" idx="1"/>
          </p:cNvCxnSpPr>
          <p:nvPr/>
        </p:nvCxnSpPr>
        <p:spPr>
          <a:xfrm>
            <a:off x="9988176" y="3257446"/>
            <a:ext cx="566787" cy="41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DCFB6E87-9C94-93EF-7828-28A4D7A46361}"/>
              </a:ext>
            </a:extLst>
          </p:cNvPr>
          <p:cNvCxnSpPr>
            <a:stCxn id="7" idx="2"/>
            <a:endCxn id="11" idx="0"/>
          </p:cNvCxnSpPr>
          <p:nvPr/>
        </p:nvCxnSpPr>
        <p:spPr>
          <a:xfrm>
            <a:off x="3745345" y="4652964"/>
            <a:ext cx="0" cy="6122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12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sp>
        <p:nvSpPr>
          <p:cNvPr id="2" name="文本框 1">
            <a:extLst>
              <a:ext uri="{FF2B5EF4-FFF2-40B4-BE49-F238E27FC236}">
                <a16:creationId xmlns:a16="http://schemas.microsoft.com/office/drawing/2014/main" id="{78F14A34-411D-0DA5-127C-B8ADE3918CA3}"/>
              </a:ext>
            </a:extLst>
          </p:cNvPr>
          <p:cNvSpPr txBox="1"/>
          <p:nvPr/>
        </p:nvSpPr>
        <p:spPr>
          <a:xfrm>
            <a:off x="500368" y="1191425"/>
            <a:ext cx="11153660" cy="954107"/>
          </a:xfrm>
          <a:prstGeom prst="rect">
            <a:avLst/>
          </a:prstGeom>
          <a:noFill/>
        </p:spPr>
        <p:txBody>
          <a:bodyPr wrap="square" rtlCol="0">
            <a:spAutoFit/>
          </a:bodyPr>
          <a:lstStyle/>
          <a:p>
            <a:pPr algn="ctr"/>
            <a:r>
              <a:rPr kumimoji="1" lang="en-US" altLang="zh-CN" sz="2800" dirty="0">
                <a:latin typeface="Times New Roman" panose="02020603050405020304" pitchFamily="18" charset="0"/>
                <a:cs typeface="Times New Roman" panose="02020603050405020304" pitchFamily="18" charset="0"/>
              </a:rPr>
              <a:t>Single-Vehicle</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Pickup and Delivery Problem with Time Window (SVPDPTW)</a:t>
            </a:r>
            <a:endParaRPr kumimoji="1" lang="zh-CN" altLang="en-US" sz="2800" dirty="0">
              <a:latin typeface="Times New Roman" panose="02020603050405020304" pitchFamily="18" charset="0"/>
              <a:cs typeface="Times New Roman" panose="02020603050405020304" pitchFamily="18" charset="0"/>
            </a:endParaRPr>
          </a:p>
        </p:txBody>
      </p:sp>
      <p:sp>
        <p:nvSpPr>
          <p:cNvPr id="3" name="TextBox 13">
            <a:extLst>
              <a:ext uri="{FF2B5EF4-FFF2-40B4-BE49-F238E27FC236}">
                <a16:creationId xmlns:a16="http://schemas.microsoft.com/office/drawing/2014/main" id="{211FF790-1675-F540-925E-00CAEAC8FE6E}"/>
              </a:ext>
            </a:extLst>
          </p:cNvPr>
          <p:cNvSpPr txBox="1">
            <a:spLocks noChangeArrowheads="1"/>
          </p:cNvSpPr>
          <p:nvPr/>
        </p:nvSpPr>
        <p:spPr bwMode="auto">
          <a:xfrm>
            <a:off x="1124718" y="165688"/>
            <a:ext cx="84037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Lower Layer: Adaptive Matching and Delivery Execution</a:t>
            </a:r>
            <a:endParaRPr lang="en-US" altLang="x-none"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12" name="文本框 11">
            <a:extLst>
              <a:ext uri="{FF2B5EF4-FFF2-40B4-BE49-F238E27FC236}">
                <a16:creationId xmlns:a16="http://schemas.microsoft.com/office/drawing/2014/main" id="{BFFC0C47-52A6-3210-B8C2-C0EDA973EA86}"/>
              </a:ext>
            </a:extLst>
          </p:cNvPr>
          <p:cNvSpPr txBox="1"/>
          <p:nvPr/>
        </p:nvSpPr>
        <p:spPr>
          <a:xfrm>
            <a:off x="1622308" y="2701450"/>
            <a:ext cx="9338417" cy="1953868"/>
          </a:xfrm>
          <a:prstGeom prst="rect">
            <a:avLst/>
          </a:prstGeom>
          <a:noFill/>
        </p:spPr>
        <p:txBody>
          <a:bodyPr wrap="square">
            <a:spAutoFit/>
          </a:bodyPr>
          <a:lstStyle/>
          <a:p>
            <a:pPr>
              <a:lnSpc>
                <a:spcPct val="150000"/>
              </a:lnSpc>
            </a:pPr>
            <a:r>
              <a:rPr lang="en" altLang="zh-CN" sz="2800" dirty="0">
                <a:latin typeface="Times New Roman" panose="02020603050405020304" pitchFamily="18" charset="0"/>
                <a:cs typeface="Times New Roman" panose="02020603050405020304" pitchFamily="18" charset="0"/>
              </a:rPr>
              <a:t>Greedy Adjustment Sequence (GAS):</a:t>
            </a:r>
          </a:p>
          <a:p>
            <a:pPr marL="342900" indent="-342900">
              <a:lnSpc>
                <a:spcPct val="150000"/>
              </a:lnSpc>
              <a:buFont typeface="Arial" panose="020B0604020202020204" pitchFamily="34" charset="0"/>
              <a:buChar char="•"/>
            </a:pPr>
            <a:r>
              <a:rPr lang="en" altLang="zh-CN" sz="2800" dirty="0">
                <a:latin typeface="Times New Roman" panose="02020603050405020304" pitchFamily="18" charset="0"/>
                <a:cs typeface="Times New Roman" panose="02020603050405020304" pitchFamily="18" charset="0"/>
              </a:rPr>
              <a:t>Generate a feasible route by minimizing the travel distance;</a:t>
            </a:r>
          </a:p>
          <a:p>
            <a:pPr marL="342900" indent="-342900">
              <a:lnSpc>
                <a:spcPct val="150000"/>
              </a:lnSpc>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Examine the segment and apply local adjustment.</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3237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pic>
        <p:nvPicPr>
          <p:cNvPr id="11" name="图片 10">
            <a:extLst>
              <a:ext uri="{FF2B5EF4-FFF2-40B4-BE49-F238E27FC236}">
                <a16:creationId xmlns:a16="http://schemas.microsoft.com/office/drawing/2014/main" id="{FD6BD0F5-AEB8-1A03-C495-5F2FC7016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9504" y="1349432"/>
            <a:ext cx="5418000" cy="4689418"/>
          </a:xfrm>
          <a:prstGeom prst="rect">
            <a:avLst/>
          </a:prstGeom>
        </p:spPr>
      </p:pic>
      <p:sp>
        <p:nvSpPr>
          <p:cNvPr id="15" name="文本框 14">
            <a:extLst>
              <a:ext uri="{FF2B5EF4-FFF2-40B4-BE49-F238E27FC236}">
                <a16:creationId xmlns:a16="http://schemas.microsoft.com/office/drawing/2014/main" id="{11F2E52C-EB31-E57B-F2DF-C3EBA81092DD}"/>
              </a:ext>
            </a:extLst>
          </p:cNvPr>
          <p:cNvSpPr txBox="1"/>
          <p:nvPr/>
        </p:nvSpPr>
        <p:spPr>
          <a:xfrm>
            <a:off x="304846" y="1388413"/>
            <a:ext cx="6104658" cy="4612994"/>
          </a:xfrm>
          <a:prstGeom prst="rect">
            <a:avLst/>
          </a:prstGeom>
          <a:noFill/>
        </p:spPr>
        <p:txBody>
          <a:bodyPr wrap="square">
            <a:spAutoFit/>
          </a:bodyPr>
          <a:lstStyle/>
          <a:p>
            <a:pPr marL="342900" indent="-342900">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ustomers</a:t>
            </a:r>
            <a:r>
              <a:rPr lang="en-US" altLang="zh-CN"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browse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restaurants on the app;</a:t>
            </a:r>
          </a:p>
          <a:p>
            <a:pPr marL="342900" indent="-342900">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ustomers dynamically </a:t>
            </a:r>
            <a:r>
              <a:rPr lang="zh-CN" altLang="en-US" b="1" dirty="0">
                <a:latin typeface="Times New Roman" panose="02020603050405020304" pitchFamily="18" charset="0"/>
                <a:cs typeface="Times New Roman" panose="02020603050405020304" pitchFamily="18" charset="0"/>
              </a:rPr>
              <a:t>submit</a:t>
            </a:r>
            <a:r>
              <a:rPr lang="zh-CN" altLang="en-US" dirty="0">
                <a:latin typeface="Times New Roman" panose="02020603050405020304" pitchFamily="18" charset="0"/>
                <a:cs typeface="Times New Roman" panose="02020603050405020304" pitchFamily="18" charset="0"/>
              </a:rPr>
              <a:t> orders to the platform</a:t>
            </a:r>
            <a:r>
              <a:rPr lang="en-US" altLang="zh-CN" dirty="0">
                <a:latin typeface="Times New Roman" panose="02020603050405020304" pitchFamily="18" charset="0"/>
                <a:cs typeface="Times New Roman" panose="02020603050405020304" pitchFamily="18" charset="0"/>
              </a:rPr>
              <a:t>;</a:t>
            </a:r>
          </a:p>
          <a:p>
            <a:pPr marL="342900" indent="-342900">
              <a:lnSpc>
                <a:spcPct val="150000"/>
              </a:lnSpc>
              <a:buFont typeface="+mj-lt"/>
              <a:buAutoNum type="arabicPeriod"/>
            </a:pPr>
            <a:r>
              <a:rPr lang="en" altLang="zh-CN" dirty="0">
                <a:latin typeface="Times New Roman" panose="02020603050405020304" pitchFamily="18" charset="0"/>
                <a:cs typeface="Times New Roman" panose="02020603050405020304" pitchFamily="18" charset="0"/>
              </a:rPr>
              <a:t>Platform </a:t>
            </a:r>
            <a:r>
              <a:rPr lang="en" altLang="zh-CN" b="1" dirty="0">
                <a:latin typeface="Times New Roman" panose="02020603050405020304" pitchFamily="18" charset="0"/>
                <a:cs typeface="Times New Roman" panose="02020603050405020304" pitchFamily="18" charset="0"/>
              </a:rPr>
              <a:t>sends</a:t>
            </a:r>
            <a:r>
              <a:rPr lang="en" altLang="zh-CN" dirty="0">
                <a:latin typeface="Times New Roman" panose="02020603050405020304" pitchFamily="18" charset="0"/>
                <a:cs typeface="Times New Roman" panose="02020603050405020304" pitchFamily="18" charset="0"/>
              </a:rPr>
              <a:t> the orders to the restaurant and pertinent </a:t>
            </a:r>
            <a:r>
              <a:rPr lang="en-US" altLang="zh-CN" dirty="0">
                <a:latin typeface="Times New Roman" panose="02020603050405020304" pitchFamily="18" charset="0"/>
                <a:cs typeface="Times New Roman" panose="02020603050405020304" pitchFamily="18" charset="0"/>
              </a:rPr>
              <a:t>information to </a:t>
            </a:r>
            <a:r>
              <a:rPr lang="en" altLang="zh-CN" dirty="0">
                <a:latin typeface="Times New Roman" panose="02020603050405020304" pitchFamily="18" charset="0"/>
                <a:cs typeface="Times New Roman" panose="02020603050405020304" pitchFamily="18" charset="0"/>
              </a:rPr>
              <a:t>customers</a:t>
            </a:r>
            <a:r>
              <a:rPr lang="en-US" altLang="zh-CN" dirty="0">
                <a:latin typeface="Times New Roman" panose="02020603050405020304" pitchFamily="18" charset="0"/>
                <a:cs typeface="Times New Roman" panose="02020603050405020304" pitchFamily="18" charset="0"/>
              </a:rPr>
              <a:t>, </a:t>
            </a:r>
            <a:r>
              <a:rPr lang="en" altLang="zh-CN" dirty="0">
                <a:latin typeface="Times New Roman" panose="02020603050405020304" pitchFamily="18" charset="0"/>
                <a:cs typeface="Times New Roman" panose="02020603050405020304" pitchFamily="18" charset="0"/>
              </a:rPr>
              <a:t>such as estimated time of arrival (ETA)</a:t>
            </a:r>
            <a:r>
              <a:rPr lang="en-US" altLang="zh-CN" dirty="0">
                <a:latin typeface="Times New Roman" panose="02020603050405020304" pitchFamily="18" charset="0"/>
                <a:cs typeface="Times New Roman" panose="02020603050405020304" pitchFamily="18" charset="0"/>
              </a:rPr>
              <a:t>;</a:t>
            </a:r>
          </a:p>
          <a:p>
            <a:pPr marL="342900" indent="-342900">
              <a:lnSpc>
                <a:spcPct val="150000"/>
              </a:lnSpc>
              <a:buFont typeface="+mj-lt"/>
              <a:buAutoNum type="arabicPeriod"/>
            </a:pPr>
            <a:r>
              <a:rPr lang="en-US" altLang="zh-CN" dirty="0">
                <a:latin typeface="Times New Roman" panose="02020603050405020304" pitchFamily="18" charset="0"/>
                <a:cs typeface="Times New Roman" panose="02020603050405020304" pitchFamily="18" charset="0"/>
              </a:rPr>
              <a:t>Platform </a:t>
            </a:r>
            <a:r>
              <a:rPr lang="en-US" altLang="zh-CN" b="1" dirty="0">
                <a:latin typeface="Times New Roman" panose="02020603050405020304" pitchFamily="18" charset="0"/>
                <a:cs typeface="Times New Roman" panose="02020603050405020304" pitchFamily="18" charset="0"/>
              </a:rPr>
              <a:t>assigns</a:t>
            </a:r>
            <a:r>
              <a:rPr lang="en-US" altLang="zh-CN" dirty="0">
                <a:latin typeface="Times New Roman" panose="02020603050405020304" pitchFamily="18" charset="0"/>
                <a:cs typeface="Times New Roman" panose="02020603050405020304" pitchFamily="18" charset="0"/>
              </a:rPr>
              <a:t> the orders to suitable couriers</a:t>
            </a:r>
            <a:r>
              <a:rPr lang="en" altLang="zh-CN" dirty="0">
                <a:latin typeface="Times New Roman" panose="02020603050405020304" pitchFamily="18" charset="0"/>
                <a:cs typeface="Times New Roman" panose="02020603050405020304" pitchFamily="18" charset="0"/>
              </a:rPr>
              <a:t>, who retain the option to reject the assignment</a:t>
            </a:r>
            <a:r>
              <a:rPr lang="en-US" altLang="zh-CN" dirty="0">
                <a:latin typeface="Times New Roman" panose="02020603050405020304" pitchFamily="18" charset="0"/>
                <a:cs typeface="Times New Roman" panose="02020603050405020304" pitchFamily="18" charset="0"/>
              </a:rPr>
              <a:t>;</a:t>
            </a:r>
          </a:p>
          <a:p>
            <a:pPr marL="342900" indent="-342900">
              <a:lnSpc>
                <a:spcPct val="150000"/>
              </a:lnSpc>
              <a:buFont typeface="+mj-lt"/>
              <a:buAutoNum type="arabicPeriod"/>
            </a:pPr>
            <a:r>
              <a:rPr lang="en" altLang="zh-CN" dirty="0">
                <a:latin typeface="Times New Roman" panose="02020603050405020304" pitchFamily="18" charset="0"/>
                <a:cs typeface="Times New Roman" panose="02020603050405020304" pitchFamily="18" charset="0"/>
              </a:rPr>
              <a:t>Assigned couriers </a:t>
            </a:r>
            <a:r>
              <a:rPr lang="en" altLang="zh-CN" b="1" dirty="0">
                <a:latin typeface="Times New Roman" panose="02020603050405020304" pitchFamily="18" charset="0"/>
                <a:cs typeface="Times New Roman" panose="02020603050405020304" pitchFamily="18" charset="0"/>
              </a:rPr>
              <a:t>pick up </a:t>
            </a:r>
            <a:r>
              <a:rPr lang="en" altLang="zh-CN" dirty="0">
                <a:latin typeface="Times New Roman" panose="02020603050405020304" pitchFamily="18" charset="0"/>
                <a:cs typeface="Times New Roman" panose="02020603050405020304" pitchFamily="18" charset="0"/>
              </a:rPr>
              <a:t>the orders at the designated restaurant;</a:t>
            </a:r>
          </a:p>
          <a:p>
            <a:pPr marL="342900" indent="-342900">
              <a:lnSpc>
                <a:spcPct val="150000"/>
              </a:lnSpc>
              <a:buFont typeface="+mj-lt"/>
              <a:buAutoNum type="arabicPeriod"/>
            </a:pPr>
            <a:r>
              <a:rPr lang="en" altLang="zh-CN" dirty="0">
                <a:latin typeface="Times New Roman" panose="02020603050405020304" pitchFamily="18" charset="0"/>
                <a:cs typeface="Times New Roman" panose="02020603050405020304" pitchFamily="18" charset="0"/>
              </a:rPr>
              <a:t>Couriers </a:t>
            </a:r>
            <a:r>
              <a:rPr lang="en" altLang="zh-CN" b="1" dirty="0">
                <a:latin typeface="Times New Roman" panose="02020603050405020304" pitchFamily="18" charset="0"/>
                <a:cs typeface="Times New Roman" panose="02020603050405020304" pitchFamily="18" charset="0"/>
              </a:rPr>
              <a:t>drop off </a:t>
            </a:r>
            <a:r>
              <a:rPr lang="en" altLang="zh-CN" dirty="0">
                <a:latin typeface="Times New Roman" panose="02020603050405020304" pitchFamily="18" charset="0"/>
                <a:cs typeface="Times New Roman" panose="02020603050405020304" pitchFamily="18" charset="0"/>
              </a:rPr>
              <a:t>orders at the customers' locations within specified time window.</a:t>
            </a:r>
            <a:endParaRPr lang="en-US" altLang="zh-CN" dirty="0">
              <a:latin typeface="Times New Roman" panose="02020603050405020304" pitchFamily="18" charset="0"/>
              <a:cs typeface="Times New Roman" panose="02020603050405020304" pitchFamily="18" charset="0"/>
            </a:endParaRPr>
          </a:p>
        </p:txBody>
      </p:sp>
      <p:sp>
        <p:nvSpPr>
          <p:cNvPr id="2" name="TextBox 13">
            <a:extLst>
              <a:ext uri="{FF2B5EF4-FFF2-40B4-BE49-F238E27FC236}">
                <a16:creationId xmlns:a16="http://schemas.microsoft.com/office/drawing/2014/main" id="{8197B597-E2F5-478B-7251-50331513127D}"/>
              </a:ext>
            </a:extLst>
          </p:cNvPr>
          <p:cNvSpPr txBox="1">
            <a:spLocks noChangeArrowheads="1"/>
          </p:cNvSpPr>
          <p:nvPr/>
        </p:nvSpPr>
        <p:spPr bwMode="auto">
          <a:xfrm>
            <a:off x="1124719" y="165688"/>
            <a:ext cx="48079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Case Study: Food Delivery</a:t>
            </a:r>
            <a:endParaRPr lang="en-US" altLang="x-none"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28900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a:spLocks noChangeArrowheads="1"/>
          </p:cNvSpPr>
          <p:nvPr/>
        </p:nvSpPr>
        <p:spPr bwMode="auto">
          <a:xfrm>
            <a:off x="1124719" y="165688"/>
            <a:ext cx="46591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Experiment Setup</a:t>
            </a:r>
            <a:endParaRPr lang="en-US" altLang="x-none"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sp>
        <p:nvSpPr>
          <p:cNvPr id="3" name="文本框 2">
            <a:extLst>
              <a:ext uri="{FF2B5EF4-FFF2-40B4-BE49-F238E27FC236}">
                <a16:creationId xmlns:a16="http://schemas.microsoft.com/office/drawing/2014/main" id="{62FAE7C1-424D-66C4-4837-33ED943EED4C}"/>
              </a:ext>
            </a:extLst>
          </p:cNvPr>
          <p:cNvSpPr txBox="1"/>
          <p:nvPr/>
        </p:nvSpPr>
        <p:spPr>
          <a:xfrm>
            <a:off x="125331" y="927688"/>
            <a:ext cx="5894470" cy="2806987"/>
          </a:xfrm>
          <a:prstGeom prst="rect">
            <a:avLst/>
          </a:prstGeom>
          <a:noFill/>
        </p:spPr>
        <p:txBody>
          <a:bodyPr wrap="square">
            <a:spAutoFit/>
          </a:bodyPr>
          <a:lstStyle/>
          <a:p>
            <a:pPr marL="285750" indent="-285750">
              <a:lnSpc>
                <a:spcPct val="150000"/>
              </a:lnSpc>
              <a:buSzPct val="7500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Dataset: </a:t>
            </a:r>
            <a:r>
              <a:rPr lang="en" altLang="zh-CN" sz="2000" dirty="0" err="1">
                <a:latin typeface="Times New Roman" panose="02020603050405020304" pitchFamily="18" charset="0"/>
                <a:cs typeface="Times New Roman" panose="02020603050405020304" pitchFamily="18" charset="0"/>
              </a:rPr>
              <a:t>Meituan</a:t>
            </a:r>
            <a:r>
              <a:rPr lang="en" altLang="zh-CN" sz="2000" dirty="0">
                <a:latin typeface="Times New Roman" panose="02020603050405020304" pitchFamily="18" charset="0"/>
                <a:cs typeface="Times New Roman" panose="02020603050405020304" pitchFamily="18" charset="0"/>
              </a:rPr>
              <a:t> operation</a:t>
            </a:r>
            <a:r>
              <a:rPr lang="en-US" altLang="zh-CN" sz="2000" dirty="0">
                <a:latin typeface="Times New Roman" panose="02020603050405020304" pitchFamily="18" charset="0"/>
                <a:cs typeface="Times New Roman" panose="02020603050405020304" pitchFamily="18" charset="0"/>
              </a:rPr>
              <a:t>-level food</a:t>
            </a:r>
            <a:r>
              <a:rPr lang="en" altLang="zh-CN" sz="2000" dirty="0">
                <a:latin typeface="Times New Roman" panose="02020603050405020304" pitchFamily="18" charset="0"/>
                <a:cs typeface="Times New Roman" panose="02020603050405020304" pitchFamily="18" charset="0"/>
              </a:rPr>
              <a:t> delivery data (2022-10-17 to 2022-10-24, INFORMS TSL-</a:t>
            </a:r>
            <a:r>
              <a:rPr lang="en" altLang="zh-CN" sz="2000" dirty="0" err="1">
                <a:latin typeface="Times New Roman" panose="02020603050405020304" pitchFamily="18" charset="0"/>
                <a:cs typeface="Times New Roman" panose="02020603050405020304" pitchFamily="18" charset="0"/>
              </a:rPr>
              <a:t>Meituan</a:t>
            </a:r>
            <a:r>
              <a:rPr lang="en" altLang="zh-CN" sz="2000" dirty="0">
                <a:latin typeface="Times New Roman" panose="02020603050405020304" pitchFamily="18" charset="0"/>
                <a:cs typeface="Times New Roman" panose="02020603050405020304" pitchFamily="18" charset="0"/>
              </a:rPr>
              <a:t> 2024 Challenge</a:t>
            </a:r>
            <a:r>
              <a:rPr lang="en-US" altLang="zh-CN" sz="2000" dirty="0">
                <a:latin typeface="Times New Roman" panose="02020603050405020304" pitchFamily="18" charset="0"/>
                <a:cs typeface="Times New Roman" panose="02020603050405020304" pitchFamily="18" charset="0"/>
              </a:rPr>
              <a:t>)</a:t>
            </a:r>
            <a:r>
              <a:rPr lang="en" altLang="zh-CN" sz="2000" dirty="0">
                <a:latin typeface="Times New Roman" panose="02020603050405020304" pitchFamily="18" charset="0"/>
                <a:cs typeface="Times New Roman" panose="02020603050405020304" pitchFamily="18" charset="0"/>
              </a:rPr>
              <a:t>;</a:t>
            </a:r>
          </a:p>
          <a:p>
            <a:pPr marL="285750" indent="-285750">
              <a:lnSpc>
                <a:spcPct val="150000"/>
              </a:lnSpc>
              <a:buSzPct val="75000"/>
              <a:buFont typeface="Wingdings" panose="05000000000000000000" pitchFamily="2" charset="2"/>
              <a:buChar char="l"/>
            </a:pPr>
            <a:r>
              <a:rPr lang="en" altLang="zh-CN" sz="2000" dirty="0">
                <a:latin typeface="Times New Roman" panose="02020603050405020304" pitchFamily="18" charset="0"/>
                <a:cs typeface="Times New Roman" panose="02020603050405020304" pitchFamily="18" charset="0"/>
              </a:rPr>
              <a:t>Choose peak hour (</a:t>
            </a:r>
            <a:r>
              <a:rPr lang="en" altLang="zh-CN" sz="2000" b="1" dirty="0">
                <a:latin typeface="Times New Roman" panose="02020603050405020304" pitchFamily="18" charset="0"/>
                <a:cs typeface="Times New Roman" panose="02020603050405020304" pitchFamily="18" charset="0"/>
              </a:rPr>
              <a:t>11:00 AM - 1:00 PM)</a:t>
            </a:r>
            <a:r>
              <a:rPr lang="en" altLang="zh-CN" sz="2000" dirty="0">
                <a:latin typeface="Times New Roman" panose="02020603050405020304" pitchFamily="18" charset="0"/>
                <a:cs typeface="Times New Roman" panose="02020603050405020304" pitchFamily="18" charset="0"/>
              </a:rPr>
              <a:t> orders</a:t>
            </a:r>
            <a:r>
              <a:rPr lang="en" altLang="zh-CN" sz="2000" b="1" dirty="0">
                <a:latin typeface="Times New Roman" panose="02020603050405020304" pitchFamily="18" charset="0"/>
                <a:cs typeface="Times New Roman" panose="02020603050405020304" pitchFamily="18" charset="0"/>
              </a:rPr>
              <a:t>;</a:t>
            </a:r>
          </a:p>
          <a:p>
            <a:pPr marL="285750" indent="-285750">
              <a:lnSpc>
                <a:spcPct val="150000"/>
              </a:lnSpc>
              <a:buSzPct val="75000"/>
              <a:buFont typeface="Wingdings" panose="05000000000000000000" pitchFamily="2" charset="2"/>
              <a:buChar char="l"/>
            </a:pPr>
            <a:r>
              <a:rPr lang="en" altLang="zh-CN" sz="2000" b="1" dirty="0">
                <a:latin typeface="Times New Roman" panose="02020603050405020304" pitchFamily="18" charset="0"/>
                <a:cs typeface="Times New Roman" panose="02020603050405020304" pitchFamily="18" charset="0"/>
              </a:rPr>
              <a:t>30</a:t>
            </a:r>
            <a:r>
              <a:rPr lang="en" altLang="zh-CN" sz="2000" dirty="0">
                <a:latin typeface="Times New Roman" panose="02020603050405020304" pitchFamily="18" charset="0"/>
                <a:cs typeface="Times New Roman" panose="02020603050405020304" pitchFamily="18" charset="0"/>
              </a:rPr>
              <a:t> seconds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for one epoch;</a:t>
            </a:r>
          </a:p>
          <a:p>
            <a:pPr marL="285750" indent="-285750">
              <a:lnSpc>
                <a:spcPct val="150000"/>
              </a:lnSpc>
              <a:buSzPct val="75000"/>
              <a:buFont typeface="Wingdings" panose="05000000000000000000" pitchFamily="2" charset="2"/>
              <a:buChar char="l"/>
            </a:pPr>
            <a:r>
              <a:rPr lang="en" altLang="zh-CN" sz="2000" b="1" dirty="0">
                <a:latin typeface="Times New Roman" panose="02020603050405020304" pitchFamily="18" charset="0"/>
                <a:cs typeface="Times New Roman" panose="02020603050405020304" pitchFamily="18" charset="0"/>
              </a:rPr>
              <a:t>Haversine distance </a:t>
            </a:r>
            <a:r>
              <a:rPr lang="en" altLang="zh-CN" sz="2000" dirty="0">
                <a:latin typeface="Times New Roman" panose="02020603050405020304" pitchFamily="18" charset="0"/>
                <a:cs typeface="Times New Roman" panose="02020603050405020304" pitchFamily="18" charset="0"/>
              </a:rPr>
              <a:t>for distance computation.</a:t>
            </a:r>
          </a:p>
        </p:txBody>
      </p:sp>
      <p:pic>
        <p:nvPicPr>
          <p:cNvPr id="5" name="图片 4">
            <a:extLst>
              <a:ext uri="{FF2B5EF4-FFF2-40B4-BE49-F238E27FC236}">
                <a16:creationId xmlns:a16="http://schemas.microsoft.com/office/drawing/2014/main" id="{1DBBA2A8-C5F3-72D6-9B7C-FE83FC5412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331" y="3821312"/>
            <a:ext cx="5375918" cy="2642400"/>
          </a:xfrm>
          <a:prstGeom prst="rect">
            <a:avLst/>
          </a:prstGeom>
        </p:spPr>
      </p:pic>
      <p:sp>
        <p:nvSpPr>
          <p:cNvPr id="4" name="文本框 3">
            <a:extLst>
              <a:ext uri="{FF2B5EF4-FFF2-40B4-BE49-F238E27FC236}">
                <a16:creationId xmlns:a16="http://schemas.microsoft.com/office/drawing/2014/main" id="{A32B2248-C112-EE86-2030-0DEA4607FC39}"/>
              </a:ext>
            </a:extLst>
          </p:cNvPr>
          <p:cNvSpPr txBox="1"/>
          <p:nvPr/>
        </p:nvSpPr>
        <p:spPr>
          <a:xfrm>
            <a:off x="6690753" y="1333009"/>
            <a:ext cx="5088605" cy="4191981"/>
          </a:xfrm>
          <a:prstGeom prst="rect">
            <a:avLst/>
          </a:prstGeom>
          <a:noFill/>
        </p:spPr>
        <p:txBody>
          <a:bodyPr wrap="square">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Courier Type Classification: </a:t>
            </a:r>
          </a:p>
          <a:p>
            <a:pPr marL="342900" indent="-342900">
              <a:lnSpc>
                <a:spcPct val="150000"/>
              </a:lnSpc>
              <a:buSzPct val="75000"/>
              <a:buFont typeface="Wingdings" pitchFamily="2" charset="2"/>
              <a:buChar char="l"/>
            </a:pPr>
            <a:r>
              <a:rPr kumimoji="1" lang="en-US" altLang="zh-CN" sz="2000" dirty="0">
                <a:latin typeface="Times New Roman" panose="02020603050405020304" pitchFamily="18" charset="0"/>
                <a:cs typeface="Times New Roman" panose="02020603050405020304" pitchFamily="18" charset="0"/>
              </a:rPr>
              <a:t>Platform-Hired Couriers:</a:t>
            </a:r>
          </a:p>
          <a:p>
            <a:pPr marL="800100" lvl="1" indent="-342900">
              <a:lnSpc>
                <a:spcPct val="150000"/>
              </a:lnSpc>
              <a:buSzPct val="75000"/>
              <a:buFont typeface="Wingdings" pitchFamily="2" charset="2"/>
              <a:buChar char="l"/>
            </a:pPr>
            <a:r>
              <a:rPr kumimoji="1" lang="en-US" altLang="zh-CN" sz="2000" dirty="0">
                <a:latin typeface="Times New Roman" panose="02020603050405020304" pitchFamily="18" charset="0"/>
                <a:cs typeface="Times New Roman" panose="02020603050405020304" pitchFamily="18" charset="0"/>
              </a:rPr>
              <a:t>	</a:t>
            </a:r>
            <a:r>
              <a:rPr kumimoji="1" lang="en" altLang="zh-CN" sz="2000" dirty="0">
                <a:latin typeface="Times New Roman" panose="02020603050405020304" pitchFamily="18" charset="0"/>
                <a:cs typeface="Times New Roman" panose="02020603050405020304" pitchFamily="18" charset="0"/>
              </a:rPr>
              <a:t>Mandatory assignment acceptance;</a:t>
            </a:r>
          </a:p>
          <a:p>
            <a:pPr marL="914400" lvl="1" indent="-457200">
              <a:lnSpc>
                <a:spcPct val="150000"/>
              </a:lnSpc>
              <a:buSzPct val="75000"/>
              <a:buFont typeface="Wingdings" pitchFamily="2" charset="2"/>
              <a:buChar char="l"/>
            </a:pPr>
            <a:r>
              <a:rPr kumimoji="1" lang="en" altLang="zh-CN" sz="2000" dirty="0">
                <a:latin typeface="Times New Roman" panose="02020603050405020304" pitchFamily="18" charset="0"/>
                <a:cs typeface="Times New Roman" panose="02020603050405020304" pitchFamily="18" charset="0"/>
              </a:rPr>
              <a:t>Less likely to speeding.</a:t>
            </a:r>
          </a:p>
          <a:p>
            <a:pPr marL="800100" lvl="1" indent="-342900">
              <a:lnSpc>
                <a:spcPct val="150000"/>
              </a:lnSpc>
              <a:buSzPct val="75000"/>
              <a:buFont typeface="Wingdings" pitchFamily="2" charset="2"/>
              <a:buChar char="l"/>
            </a:pPr>
            <a:endParaRPr kumimoji="1" lang="en" altLang="zh-CN" sz="2000" dirty="0">
              <a:latin typeface="Times New Roman" panose="02020603050405020304" pitchFamily="18" charset="0"/>
              <a:cs typeface="Times New Roman" panose="02020603050405020304" pitchFamily="18" charset="0"/>
            </a:endParaRPr>
          </a:p>
          <a:p>
            <a:pPr marL="457200" indent="-457200">
              <a:lnSpc>
                <a:spcPct val="150000"/>
              </a:lnSpc>
              <a:buSzPct val="75000"/>
              <a:buFont typeface="Wingdings" pitchFamily="2" charset="2"/>
              <a:buChar char="l"/>
            </a:pPr>
            <a:r>
              <a:rPr kumimoji="1" lang="en-US" altLang="zh-CN" sz="2000" dirty="0">
                <a:latin typeface="Times New Roman" panose="02020603050405020304" pitchFamily="18" charset="0"/>
                <a:cs typeface="Times New Roman" panose="02020603050405020304" pitchFamily="18" charset="0"/>
              </a:rPr>
              <a:t>Crowdsourced Couriers:</a:t>
            </a:r>
          </a:p>
          <a:p>
            <a:pPr marL="914400" lvl="1" indent="-457200">
              <a:lnSpc>
                <a:spcPct val="150000"/>
              </a:lnSpc>
              <a:buSzPct val="75000"/>
              <a:buFont typeface="Wingdings" pitchFamily="2" charset="2"/>
              <a:buChar char="l"/>
            </a:pPr>
            <a:r>
              <a:rPr kumimoji="1" lang="en" altLang="zh-CN" sz="2000" dirty="0">
                <a:latin typeface="Times New Roman" panose="02020603050405020304" pitchFamily="18" charset="0"/>
                <a:cs typeface="Times New Roman" panose="02020603050405020304" pitchFamily="18" charset="0"/>
              </a:rPr>
              <a:t>Order rejection permitted;</a:t>
            </a:r>
            <a:endParaRPr kumimoji="1" lang="en-US" altLang="zh-CN" sz="2000" dirty="0">
              <a:latin typeface="Times New Roman" panose="02020603050405020304" pitchFamily="18" charset="0"/>
              <a:cs typeface="Times New Roman" panose="02020603050405020304" pitchFamily="18" charset="0"/>
            </a:endParaRPr>
          </a:p>
          <a:p>
            <a:pPr marL="914400" lvl="1" indent="-457200">
              <a:lnSpc>
                <a:spcPct val="150000"/>
              </a:lnSpc>
              <a:buSzPct val="75000"/>
              <a:buFont typeface="Wingdings" pitchFamily="2" charset="2"/>
              <a:buChar char="l"/>
            </a:pPr>
            <a:r>
              <a:rPr kumimoji="1" lang="en-US" altLang="zh-CN" sz="2000" dirty="0">
                <a:latin typeface="Times New Roman" panose="02020603050405020304" pitchFamily="18" charset="0"/>
                <a:cs typeface="Times New Roman" panose="02020603050405020304" pitchFamily="18" charset="0"/>
              </a:rPr>
              <a:t>Lower penalties for speeding;</a:t>
            </a:r>
          </a:p>
          <a:p>
            <a:pPr marL="914400" lvl="1" indent="-457200">
              <a:lnSpc>
                <a:spcPct val="150000"/>
              </a:lnSpc>
              <a:buSzPct val="75000"/>
              <a:buFont typeface="Wingdings" pitchFamily="2" charset="2"/>
              <a:buChar char="l"/>
            </a:pPr>
            <a:r>
              <a:rPr kumimoji="1" lang="en-US" altLang="zh-CN" sz="2000" dirty="0">
                <a:latin typeface="Times New Roman" panose="02020603050405020304" pitchFamily="18" charset="0"/>
                <a:cs typeface="Times New Roman" panose="02020603050405020304" pitchFamily="18" charset="0"/>
              </a:rPr>
              <a:t>Higher penalties for delivery delays.</a:t>
            </a:r>
          </a:p>
        </p:txBody>
      </p:sp>
    </p:spTree>
    <p:extLst>
      <p:ext uri="{BB962C8B-B14F-4D97-AF65-F5344CB8AC3E}">
        <p14:creationId xmlns:p14="http://schemas.microsoft.com/office/powerpoint/2010/main" val="1850576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F9C616E-C090-2608-47DA-7F899FC2A12C}"/>
              </a:ext>
            </a:extLst>
          </p:cNvPr>
          <p:cNvPicPr>
            <a:picLocks noChangeAspect="1"/>
          </p:cNvPicPr>
          <p:nvPr/>
        </p:nvPicPr>
        <p:blipFill rotWithShape="1">
          <a:blip r:embed="rId3"/>
          <a:srcRect l="6128" t="6277" r="6128" b="33501"/>
          <a:stretch/>
        </p:blipFill>
        <p:spPr>
          <a:xfrm>
            <a:off x="4610834" y="2151246"/>
            <a:ext cx="7581166" cy="3055375"/>
          </a:xfrm>
          <a:prstGeom prst="rect">
            <a:avLst/>
          </a:prstGeom>
        </p:spPr>
      </p:pic>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a:spLocks noChangeArrowheads="1"/>
          </p:cNvSpPr>
          <p:nvPr/>
        </p:nvSpPr>
        <p:spPr bwMode="auto">
          <a:xfrm>
            <a:off x="1124719" y="165688"/>
            <a:ext cx="46591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Algorithm Comparison</a:t>
            </a:r>
            <a:endParaRPr lang="en-US" altLang="x-none"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pic>
        <p:nvPicPr>
          <p:cNvPr id="22" name="Picture 6" descr="D:\MBA工作\LOGO\同济经管LOGO反白.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sp>
        <p:nvSpPr>
          <p:cNvPr id="6" name="文本框 5">
            <a:extLst>
              <a:ext uri="{FF2B5EF4-FFF2-40B4-BE49-F238E27FC236}">
                <a16:creationId xmlns:a16="http://schemas.microsoft.com/office/drawing/2014/main" id="{7BA18781-B129-AF20-3E39-80D438BA0E21}"/>
              </a:ext>
            </a:extLst>
          </p:cNvPr>
          <p:cNvSpPr txBox="1"/>
          <p:nvPr/>
        </p:nvSpPr>
        <p:spPr>
          <a:xfrm>
            <a:off x="340118" y="1840840"/>
            <a:ext cx="4891450" cy="3176319"/>
          </a:xfrm>
          <a:prstGeom prst="rect">
            <a:avLst/>
          </a:prstGeom>
          <a:noFill/>
        </p:spPr>
        <p:txBody>
          <a:bodyPr wrap="square" rtlCol="0">
            <a:spAutoFit/>
          </a:bodyPr>
          <a:lstStyle/>
          <a:p>
            <a:pPr marL="457200" indent="-457200">
              <a:lnSpc>
                <a:spcPct val="150000"/>
              </a:lnSpc>
              <a:buSzPct val="100000"/>
              <a:buFont typeface="+mj-lt"/>
              <a:buAutoNum type="arabicPeriod"/>
            </a:pPr>
            <a:r>
              <a:rPr kumimoji="1" lang="en-US" altLang="zh-CN" sz="2400" dirty="0">
                <a:latin typeface="Times New Roman" panose="02020603050405020304" pitchFamily="18" charset="0"/>
                <a:cs typeface="Times New Roman" panose="02020603050405020304" pitchFamily="18" charset="0"/>
              </a:rPr>
              <a:t>AD-MACRO</a:t>
            </a:r>
            <a:endParaRPr kumimoji="1" lang="en" altLang="zh-CN" sz="2400" dirty="0">
              <a:latin typeface="Times New Roman" panose="02020603050405020304" pitchFamily="18" charset="0"/>
              <a:cs typeface="Times New Roman" panose="02020603050405020304" pitchFamily="18" charset="0"/>
            </a:endParaRPr>
          </a:p>
          <a:p>
            <a:pPr marL="457200" indent="-457200">
              <a:lnSpc>
                <a:spcPct val="150000"/>
              </a:lnSpc>
              <a:buSzPct val="100000"/>
              <a:buFont typeface="+mj-lt"/>
              <a:buAutoNum type="arabicPeriod"/>
            </a:pPr>
            <a:r>
              <a:rPr kumimoji="1" lang="en" altLang="zh-CN" sz="2400" dirty="0" err="1">
                <a:latin typeface="Times New Roman" panose="02020603050405020304" pitchFamily="18" charset="0"/>
                <a:cs typeface="Times New Roman" panose="02020603050405020304" pitchFamily="18" charset="0"/>
              </a:rPr>
              <a:t>Meituan</a:t>
            </a:r>
            <a:r>
              <a:rPr kumimoji="1" lang="en" altLang="zh-CN" sz="2400" dirty="0">
                <a:latin typeface="Times New Roman" panose="02020603050405020304" pitchFamily="18" charset="0"/>
                <a:cs typeface="Times New Roman" panose="02020603050405020304" pitchFamily="18" charset="0"/>
              </a:rPr>
              <a:t> Benchmark (Actual)</a:t>
            </a:r>
            <a:endParaRPr kumimoji="1" lang="en-US" altLang="zh-CN" sz="2000" dirty="0">
              <a:latin typeface="Times New Roman" panose="02020603050405020304" pitchFamily="18" charset="0"/>
              <a:cs typeface="Times New Roman" panose="02020603050405020304" pitchFamily="18" charset="0"/>
            </a:endParaRPr>
          </a:p>
          <a:p>
            <a:pPr marL="457200" indent="-457200">
              <a:lnSpc>
                <a:spcPct val="150000"/>
              </a:lnSpc>
              <a:buSzPct val="100000"/>
              <a:buFont typeface="+mj-lt"/>
              <a:buAutoNum type="arabicPeriod"/>
            </a:pPr>
            <a:r>
              <a:rPr kumimoji="1" lang="en-US" altLang="zh-CN" sz="2400" dirty="0">
                <a:latin typeface="Times New Roman" panose="02020603050405020304" pitchFamily="18" charset="0"/>
                <a:cs typeface="Times New Roman" panose="02020603050405020304" pitchFamily="18" charset="0"/>
              </a:rPr>
              <a:t>Ignore RL</a:t>
            </a:r>
            <a:endParaRPr kumimoji="1" lang="en-US" altLang="zh-CN" sz="2000" dirty="0">
              <a:latin typeface="Times New Roman" panose="02020603050405020304" pitchFamily="18" charset="0"/>
              <a:cs typeface="Times New Roman" panose="02020603050405020304" pitchFamily="18" charset="0"/>
            </a:endParaRPr>
          </a:p>
          <a:p>
            <a:pPr marL="457200" indent="-457200">
              <a:lnSpc>
                <a:spcPct val="150000"/>
              </a:lnSpc>
              <a:buSzPct val="100000"/>
              <a:buFont typeface="+mj-lt"/>
              <a:buAutoNum type="arabicPeriod"/>
            </a:pPr>
            <a:r>
              <a:rPr kumimoji="1" lang="en-US" altLang="zh-CN" sz="2400" dirty="0">
                <a:latin typeface="Times New Roman" panose="02020603050405020304" pitchFamily="18" charset="0"/>
                <a:cs typeface="Times New Roman" panose="02020603050405020304" pitchFamily="18" charset="0"/>
              </a:rPr>
              <a:t>Ignore DM&amp;F</a:t>
            </a:r>
          </a:p>
          <a:p>
            <a:pPr marL="800100" lvl="1" indent="-342900">
              <a:lnSpc>
                <a:spcPct val="150000"/>
              </a:lnSpc>
              <a:buSzPct val="100000"/>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Existing</a:t>
            </a:r>
          </a:p>
          <a:p>
            <a:pPr marL="800100" lvl="1" indent="-342900">
              <a:lnSpc>
                <a:spcPct val="150000"/>
              </a:lnSpc>
              <a:buSzPct val="100000"/>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Proximity-Based Algorithm (PBA)</a:t>
            </a:r>
          </a:p>
        </p:txBody>
      </p:sp>
      <p:sp>
        <p:nvSpPr>
          <p:cNvPr id="12" name="圆角矩形 11">
            <a:extLst>
              <a:ext uri="{FF2B5EF4-FFF2-40B4-BE49-F238E27FC236}">
                <a16:creationId xmlns:a16="http://schemas.microsoft.com/office/drawing/2014/main" id="{0205BD57-12D8-1CD0-F925-0CBF1DFD4B5B}"/>
              </a:ext>
            </a:extLst>
          </p:cNvPr>
          <p:cNvSpPr/>
          <p:nvPr/>
        </p:nvSpPr>
        <p:spPr>
          <a:xfrm>
            <a:off x="6491634" y="2428407"/>
            <a:ext cx="1842897" cy="1030505"/>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a16="http://schemas.microsoft.com/office/drawing/2014/main" id="{386359C2-B541-99D8-0C91-FD3C938955F4}"/>
              </a:ext>
            </a:extLst>
          </p:cNvPr>
          <p:cNvSpPr/>
          <p:nvPr/>
        </p:nvSpPr>
        <p:spPr>
          <a:xfrm>
            <a:off x="9383843" y="2617732"/>
            <a:ext cx="883580" cy="425271"/>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00100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a:spLocks noChangeArrowheads="1"/>
          </p:cNvSpPr>
          <p:nvPr/>
        </p:nvSpPr>
        <p:spPr bwMode="auto">
          <a:xfrm>
            <a:off x="1124719" y="165688"/>
            <a:ext cx="48406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In-Time Delivery</a:t>
            </a:r>
            <a:endParaRPr lang="en-US" altLang="x-none"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sp>
        <p:nvSpPr>
          <p:cNvPr id="6" name="文本框 5">
            <a:extLst>
              <a:ext uri="{FF2B5EF4-FFF2-40B4-BE49-F238E27FC236}">
                <a16:creationId xmlns:a16="http://schemas.microsoft.com/office/drawing/2014/main" id="{D2F677F1-3E8B-F28D-5D91-FD896B83B258}"/>
              </a:ext>
            </a:extLst>
          </p:cNvPr>
          <p:cNvSpPr txBox="1"/>
          <p:nvPr/>
        </p:nvSpPr>
        <p:spPr>
          <a:xfrm>
            <a:off x="744914" y="1200024"/>
            <a:ext cx="5052172" cy="4457952"/>
          </a:xfrm>
          <a:prstGeom prst="rect">
            <a:avLst/>
          </a:prstGeom>
          <a:noFill/>
        </p:spPr>
        <p:txBody>
          <a:bodyPr wrap="square">
            <a:spAutoFit/>
          </a:bodyPr>
          <a:lstStyle/>
          <a:p>
            <a:pPr eaLnBrk="0" fontAlgn="base" hangingPunct="0">
              <a:lnSpc>
                <a:spcPct val="150000"/>
              </a:lnSpc>
              <a:spcBef>
                <a:spcPct val="0"/>
              </a:spcBef>
              <a:spcAft>
                <a:spcPct val="0"/>
              </a:spcAft>
              <a:buSzPct val="75000"/>
            </a:pPr>
            <a:r>
              <a:rPr lang="en" altLang="zh-CN" sz="2400" dirty="0">
                <a:latin typeface="Times New Roman" panose="02020603050405020304" pitchFamily="18" charset="0"/>
                <a:cs typeface="Times New Roman" panose="02020603050405020304" pitchFamily="18" charset="0"/>
              </a:rPr>
              <a:t>A central platform with multiple individuals deals with the demand from customers within a time window.</a:t>
            </a:r>
          </a:p>
          <a:p>
            <a:pPr eaLnBrk="0" fontAlgn="base" hangingPunct="0">
              <a:lnSpc>
                <a:spcPct val="150000"/>
              </a:lnSpc>
              <a:spcBef>
                <a:spcPct val="0"/>
              </a:spcBef>
              <a:spcAft>
                <a:spcPct val="0"/>
              </a:spcAft>
              <a:buSzPct val="75000"/>
            </a:pPr>
            <a:endParaRPr lang="en" altLang="zh-CN" sz="2400" dirty="0">
              <a:latin typeface="Times New Roman" panose="02020603050405020304" pitchFamily="18" charset="0"/>
              <a:cs typeface="Times New Roman" panose="02020603050405020304" pitchFamily="18" charset="0"/>
            </a:endParaRPr>
          </a:p>
          <a:p>
            <a:pPr marL="342900" indent="-342900" eaLnBrk="0" fontAlgn="base" hangingPunct="0">
              <a:lnSpc>
                <a:spcPct val="150000"/>
              </a:lnSpc>
              <a:spcBef>
                <a:spcPct val="0"/>
              </a:spcBef>
              <a:spcAft>
                <a:spcPct val="0"/>
              </a:spcAft>
              <a:buSzPct val="75000"/>
              <a:buFont typeface="Wingdings" pitchFamily="2" charset="2"/>
              <a:buChar char="l"/>
            </a:pPr>
            <a:r>
              <a:rPr lang="en" altLang="zh-CN" sz="2400" dirty="0">
                <a:latin typeface="Times New Roman" panose="02020603050405020304" pitchFamily="18" charset="0"/>
                <a:cs typeface="Times New Roman" panose="02020603050405020304" pitchFamily="18" charset="0"/>
              </a:rPr>
              <a:t>Last-mile delivery market </a:t>
            </a:r>
          </a:p>
          <a:p>
            <a:pPr marL="342900" indent="-342900" eaLnBrk="0" fontAlgn="base" hangingPunct="0">
              <a:lnSpc>
                <a:spcPct val="150000"/>
              </a:lnSpc>
              <a:spcBef>
                <a:spcPct val="0"/>
              </a:spcBef>
              <a:spcAft>
                <a:spcPct val="0"/>
              </a:spcAft>
              <a:buSzPct val="75000"/>
              <a:buFont typeface="Wingdings" pitchFamily="2" charset="2"/>
              <a:buChar char="l"/>
            </a:pPr>
            <a:r>
              <a:rPr lang="en" altLang="zh-CN" sz="2400" dirty="0">
                <a:latin typeface="Times New Roman" panose="02020603050405020304" pitchFamily="18" charset="0"/>
                <a:cs typeface="Times New Roman" panose="02020603050405020304" pitchFamily="18" charset="0"/>
              </a:rPr>
              <a:t>On-demand food delivery</a:t>
            </a:r>
          </a:p>
          <a:p>
            <a:pPr marL="342900" indent="-342900" eaLnBrk="0" fontAlgn="base" hangingPunct="0">
              <a:lnSpc>
                <a:spcPct val="150000"/>
              </a:lnSpc>
              <a:spcBef>
                <a:spcPct val="0"/>
              </a:spcBef>
              <a:spcAft>
                <a:spcPct val="0"/>
              </a:spcAft>
              <a:buSzPct val="75000"/>
              <a:buFont typeface="Wingdings" pitchFamily="2" charset="2"/>
              <a:buChar char="l"/>
            </a:pPr>
            <a:r>
              <a:rPr lang="en" altLang="zh-CN" sz="2400" dirty="0">
                <a:latin typeface="Times New Roman" panose="02020603050405020304" pitchFamily="18" charset="0"/>
                <a:cs typeface="Times New Roman" panose="02020603050405020304" pitchFamily="18" charset="0"/>
              </a:rPr>
              <a:t>Ride-hailing</a:t>
            </a:r>
          </a:p>
          <a:p>
            <a:pPr marL="342900" indent="-342900" eaLnBrk="0" fontAlgn="base" hangingPunct="0">
              <a:lnSpc>
                <a:spcPct val="150000"/>
              </a:lnSpc>
              <a:spcBef>
                <a:spcPct val="0"/>
              </a:spcBef>
              <a:spcAft>
                <a:spcPct val="0"/>
              </a:spcAft>
              <a:buSzPct val="75000"/>
              <a:buFont typeface="Wingdings" pitchFamily="2" charset="2"/>
              <a:buChar char="l"/>
            </a:pPr>
            <a:r>
              <a:rPr lang="en" altLang="zh-CN" sz="2400" dirty="0">
                <a:latin typeface="Times New Roman" panose="02020603050405020304" pitchFamily="18" charset="0"/>
                <a:cs typeface="Times New Roman" panose="02020603050405020304" pitchFamily="18" charset="0"/>
              </a:rPr>
              <a:t>Emergency medical logistics</a:t>
            </a:r>
          </a:p>
        </p:txBody>
      </p:sp>
      <p:pic>
        <p:nvPicPr>
          <p:cNvPr id="3" name="图片 2">
            <a:extLst>
              <a:ext uri="{FF2B5EF4-FFF2-40B4-BE49-F238E27FC236}">
                <a16:creationId xmlns:a16="http://schemas.microsoft.com/office/drawing/2014/main" id="{9C2C0983-4D83-0DBE-426D-7581AE10DE87}"/>
              </a:ext>
            </a:extLst>
          </p:cNvPr>
          <p:cNvPicPr>
            <a:picLocks noChangeAspect="1"/>
          </p:cNvPicPr>
          <p:nvPr/>
        </p:nvPicPr>
        <p:blipFill>
          <a:blip r:embed="rId5"/>
          <a:stretch>
            <a:fillRect/>
          </a:stretch>
        </p:blipFill>
        <p:spPr>
          <a:xfrm>
            <a:off x="8306639" y="2257477"/>
            <a:ext cx="954790" cy="954790"/>
          </a:xfrm>
          <a:prstGeom prst="rect">
            <a:avLst/>
          </a:prstGeom>
        </p:spPr>
      </p:pic>
      <p:pic>
        <p:nvPicPr>
          <p:cNvPr id="7" name="图片 6">
            <a:extLst>
              <a:ext uri="{FF2B5EF4-FFF2-40B4-BE49-F238E27FC236}">
                <a16:creationId xmlns:a16="http://schemas.microsoft.com/office/drawing/2014/main" id="{CE955B37-AE1E-4B6F-D48F-25744734F87A}"/>
              </a:ext>
            </a:extLst>
          </p:cNvPr>
          <p:cNvPicPr>
            <a:picLocks noChangeAspect="1"/>
          </p:cNvPicPr>
          <p:nvPr/>
        </p:nvPicPr>
        <p:blipFill>
          <a:blip r:embed="rId6"/>
          <a:stretch>
            <a:fillRect/>
          </a:stretch>
        </p:blipFill>
        <p:spPr>
          <a:xfrm>
            <a:off x="6520515" y="3940412"/>
            <a:ext cx="678528" cy="678528"/>
          </a:xfrm>
          <a:prstGeom prst="rect">
            <a:avLst/>
          </a:prstGeom>
        </p:spPr>
      </p:pic>
      <p:pic>
        <p:nvPicPr>
          <p:cNvPr id="9" name="图片 8">
            <a:extLst>
              <a:ext uri="{FF2B5EF4-FFF2-40B4-BE49-F238E27FC236}">
                <a16:creationId xmlns:a16="http://schemas.microsoft.com/office/drawing/2014/main" id="{0963FBFE-5C2D-CEB4-A3ED-DC0AE45D0BE2}"/>
              </a:ext>
            </a:extLst>
          </p:cNvPr>
          <p:cNvPicPr>
            <a:picLocks noChangeAspect="1"/>
          </p:cNvPicPr>
          <p:nvPr/>
        </p:nvPicPr>
        <p:blipFill>
          <a:blip r:embed="rId6"/>
          <a:stretch>
            <a:fillRect/>
          </a:stretch>
        </p:blipFill>
        <p:spPr>
          <a:xfrm>
            <a:off x="7721466" y="3940412"/>
            <a:ext cx="678528" cy="678528"/>
          </a:xfrm>
          <a:prstGeom prst="rect">
            <a:avLst/>
          </a:prstGeom>
        </p:spPr>
      </p:pic>
      <p:pic>
        <p:nvPicPr>
          <p:cNvPr id="10" name="图片 9">
            <a:extLst>
              <a:ext uri="{FF2B5EF4-FFF2-40B4-BE49-F238E27FC236}">
                <a16:creationId xmlns:a16="http://schemas.microsoft.com/office/drawing/2014/main" id="{114CF8CB-CCA9-9610-A35A-C221FA814BF3}"/>
              </a:ext>
            </a:extLst>
          </p:cNvPr>
          <p:cNvPicPr>
            <a:picLocks noChangeAspect="1"/>
          </p:cNvPicPr>
          <p:nvPr/>
        </p:nvPicPr>
        <p:blipFill>
          <a:blip r:embed="rId6"/>
          <a:stretch>
            <a:fillRect/>
          </a:stretch>
        </p:blipFill>
        <p:spPr>
          <a:xfrm>
            <a:off x="9066472" y="3940412"/>
            <a:ext cx="678528" cy="678528"/>
          </a:xfrm>
          <a:prstGeom prst="rect">
            <a:avLst/>
          </a:prstGeom>
        </p:spPr>
      </p:pic>
      <p:pic>
        <p:nvPicPr>
          <p:cNvPr id="11" name="图片 10">
            <a:extLst>
              <a:ext uri="{FF2B5EF4-FFF2-40B4-BE49-F238E27FC236}">
                <a16:creationId xmlns:a16="http://schemas.microsoft.com/office/drawing/2014/main" id="{3EC225FD-8ABB-DC8C-C9EC-2B3B94DC5741}"/>
              </a:ext>
            </a:extLst>
          </p:cNvPr>
          <p:cNvPicPr>
            <a:picLocks noChangeAspect="1"/>
          </p:cNvPicPr>
          <p:nvPr/>
        </p:nvPicPr>
        <p:blipFill>
          <a:blip r:embed="rId6"/>
          <a:stretch>
            <a:fillRect/>
          </a:stretch>
        </p:blipFill>
        <p:spPr>
          <a:xfrm>
            <a:off x="10267423" y="3940412"/>
            <a:ext cx="678528" cy="678528"/>
          </a:xfrm>
          <a:prstGeom prst="rect">
            <a:avLst/>
          </a:prstGeom>
        </p:spPr>
      </p:pic>
      <p:cxnSp>
        <p:nvCxnSpPr>
          <p:cNvPr id="15" name="肘形连接符 14">
            <a:extLst>
              <a:ext uri="{FF2B5EF4-FFF2-40B4-BE49-F238E27FC236}">
                <a16:creationId xmlns:a16="http://schemas.microsoft.com/office/drawing/2014/main" id="{D6C11C46-EE53-490C-6D22-9830B168CE30}"/>
              </a:ext>
            </a:extLst>
          </p:cNvPr>
          <p:cNvCxnSpPr>
            <a:stCxn id="3" idx="2"/>
            <a:endCxn id="7" idx="0"/>
          </p:cNvCxnSpPr>
          <p:nvPr/>
        </p:nvCxnSpPr>
        <p:spPr>
          <a:xfrm rot="5400000">
            <a:off x="7457835" y="2614212"/>
            <a:ext cx="728145" cy="192425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a:extLst>
              <a:ext uri="{FF2B5EF4-FFF2-40B4-BE49-F238E27FC236}">
                <a16:creationId xmlns:a16="http://schemas.microsoft.com/office/drawing/2014/main" id="{B39BD283-9738-BD30-82D4-5E4EE23AF161}"/>
              </a:ext>
            </a:extLst>
          </p:cNvPr>
          <p:cNvCxnSpPr>
            <a:stCxn id="3" idx="2"/>
            <a:endCxn id="9" idx="0"/>
          </p:cNvCxnSpPr>
          <p:nvPr/>
        </p:nvCxnSpPr>
        <p:spPr>
          <a:xfrm rot="5400000">
            <a:off x="8058310" y="3214687"/>
            <a:ext cx="728145" cy="723304"/>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A8CF4FB4-0B1F-ACB3-C59D-5FA1EB6091E9}"/>
              </a:ext>
            </a:extLst>
          </p:cNvPr>
          <p:cNvCxnSpPr>
            <a:stCxn id="3" idx="2"/>
            <a:endCxn id="10" idx="0"/>
          </p:cNvCxnSpPr>
          <p:nvPr/>
        </p:nvCxnSpPr>
        <p:spPr>
          <a:xfrm rot="16200000" flipH="1">
            <a:off x="8730813" y="3265488"/>
            <a:ext cx="728145" cy="621702"/>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24">
            <a:extLst>
              <a:ext uri="{FF2B5EF4-FFF2-40B4-BE49-F238E27FC236}">
                <a16:creationId xmlns:a16="http://schemas.microsoft.com/office/drawing/2014/main" id="{BF6F4CF8-03E7-1E6D-8E27-5E560919BF5B}"/>
              </a:ext>
            </a:extLst>
          </p:cNvPr>
          <p:cNvCxnSpPr>
            <a:stCxn id="3" idx="2"/>
            <a:endCxn id="11" idx="0"/>
          </p:cNvCxnSpPr>
          <p:nvPr/>
        </p:nvCxnSpPr>
        <p:spPr>
          <a:xfrm rot="16200000" flipH="1">
            <a:off x="9331288" y="2665012"/>
            <a:ext cx="728145" cy="1822653"/>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下箭头 33">
            <a:extLst>
              <a:ext uri="{FF2B5EF4-FFF2-40B4-BE49-F238E27FC236}">
                <a16:creationId xmlns:a16="http://schemas.microsoft.com/office/drawing/2014/main" id="{6F8AC2BE-0285-8550-E467-A991338AF39F}"/>
              </a:ext>
            </a:extLst>
          </p:cNvPr>
          <p:cNvSpPr/>
          <p:nvPr/>
        </p:nvSpPr>
        <p:spPr>
          <a:xfrm>
            <a:off x="8389911" y="1056541"/>
            <a:ext cx="788246" cy="1004341"/>
          </a:xfrm>
          <a:prstGeom prst="down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a:extLst>
              <a:ext uri="{FF2B5EF4-FFF2-40B4-BE49-F238E27FC236}">
                <a16:creationId xmlns:a16="http://schemas.microsoft.com/office/drawing/2014/main" id="{578F3EF9-04F1-6BC5-7FB8-2DBB44176E7E}"/>
              </a:ext>
            </a:extLst>
          </p:cNvPr>
          <p:cNvSpPr txBox="1"/>
          <p:nvPr/>
        </p:nvSpPr>
        <p:spPr>
          <a:xfrm>
            <a:off x="9178157" y="1260290"/>
            <a:ext cx="2079456" cy="461665"/>
          </a:xfrm>
          <a:prstGeom prst="rect">
            <a:avLst/>
          </a:prstGeom>
          <a:noFill/>
        </p:spPr>
        <p:txBody>
          <a:bodyPr wrap="square" rtlCol="0">
            <a:spAutoFit/>
          </a:bodyPr>
          <a:lstStyle/>
          <a:p>
            <a:r>
              <a:rPr kumimoji="1" lang="en-US" altLang="zh-CN" sz="2400" i="1" dirty="0">
                <a:latin typeface="Times New Roman" panose="02020603050405020304" pitchFamily="18" charset="0"/>
                <a:cs typeface="Times New Roman" panose="02020603050405020304" pitchFamily="18" charset="0"/>
              </a:rPr>
              <a:t>Demand Flow</a:t>
            </a:r>
            <a:endParaRPr kumimoji="1" lang="zh-CN" altLang="en-US" sz="2400" i="1" dirty="0">
              <a:latin typeface="Times New Roman" panose="02020603050405020304" pitchFamily="18" charset="0"/>
              <a:cs typeface="Times New Roman" panose="02020603050405020304" pitchFamily="18" charset="0"/>
            </a:endParaRPr>
          </a:p>
        </p:txBody>
      </p:sp>
      <p:sp>
        <p:nvSpPr>
          <p:cNvPr id="36" name="下箭头 35">
            <a:extLst>
              <a:ext uri="{FF2B5EF4-FFF2-40B4-BE49-F238E27FC236}">
                <a16:creationId xmlns:a16="http://schemas.microsoft.com/office/drawing/2014/main" id="{B474B2F0-C177-946F-825F-E6C52AB17A0D}"/>
              </a:ext>
            </a:extLst>
          </p:cNvPr>
          <p:cNvSpPr/>
          <p:nvPr/>
        </p:nvSpPr>
        <p:spPr>
          <a:xfrm>
            <a:off x="8379013" y="4703781"/>
            <a:ext cx="788246" cy="1004341"/>
          </a:xfrm>
          <a:prstGeom prst="down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FF03C471-3EB8-FBA0-F7AF-8224D634E951}"/>
              </a:ext>
            </a:extLst>
          </p:cNvPr>
          <p:cNvSpPr txBox="1"/>
          <p:nvPr/>
        </p:nvSpPr>
        <p:spPr>
          <a:xfrm>
            <a:off x="9234984" y="5083018"/>
            <a:ext cx="1710967" cy="461665"/>
          </a:xfrm>
          <a:prstGeom prst="rect">
            <a:avLst/>
          </a:prstGeom>
          <a:noFill/>
        </p:spPr>
        <p:txBody>
          <a:bodyPr wrap="square" rtlCol="0">
            <a:spAutoFit/>
          </a:bodyPr>
          <a:lstStyle/>
          <a:p>
            <a:r>
              <a:rPr kumimoji="1" lang="en-US" altLang="zh-CN" sz="2400" i="1" dirty="0">
                <a:latin typeface="Times New Roman" panose="02020603050405020304" pitchFamily="18" charset="0"/>
                <a:cs typeface="Times New Roman" panose="02020603050405020304" pitchFamily="18" charset="0"/>
              </a:rPr>
              <a:t>Customers</a:t>
            </a:r>
            <a:endParaRPr kumimoji="1" lang="zh-CN" altLang="en-US"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4613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a:spLocks noChangeArrowheads="1"/>
          </p:cNvSpPr>
          <p:nvPr/>
        </p:nvSpPr>
        <p:spPr bwMode="auto">
          <a:xfrm>
            <a:off x="1124719" y="165688"/>
            <a:ext cx="46591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Benchmark</a:t>
            </a:r>
            <a:endParaRPr lang="en-US" altLang="x-none"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B4D41835-1003-1BFF-1568-1732B43D0241}"/>
              </a:ext>
            </a:extLst>
          </p:cNvPr>
          <p:cNvSpPr txBox="1"/>
          <p:nvPr/>
        </p:nvSpPr>
        <p:spPr>
          <a:xfrm>
            <a:off x="7319164" y="1810095"/>
            <a:ext cx="4710463" cy="3736729"/>
          </a:xfrm>
          <a:prstGeom prst="rect">
            <a:avLst/>
          </a:prstGeom>
          <a:noFill/>
        </p:spPr>
        <p:txBody>
          <a:bodyPr wrap="square" rtlCol="0">
            <a:spAutoFit/>
          </a:bodyPr>
          <a:lstStyle/>
          <a:p>
            <a:pPr marL="285750" indent="-285750">
              <a:lnSpc>
                <a:spcPts val="2560"/>
              </a:lnSpc>
              <a:buSzPct val="75000"/>
              <a:buFont typeface="Wingdings" pitchFamily="2" charset="2"/>
              <a:buChar char="l"/>
            </a:pPr>
            <a:r>
              <a:rPr kumimoji="1" lang="en-US" altLang="zh-CN" sz="2000" dirty="0">
                <a:latin typeface="Times New Roman" panose="02020603050405020304" pitchFamily="18" charset="0"/>
                <a:cs typeface="Times New Roman" panose="02020603050405020304" pitchFamily="18" charset="0"/>
              </a:rPr>
              <a:t>AD-MACRO achieves </a:t>
            </a:r>
            <a:r>
              <a:rPr kumimoji="1" lang="en-US" altLang="zh-CN" sz="2000" b="1" dirty="0">
                <a:latin typeface="Times New Roman" panose="02020603050405020304" pitchFamily="18" charset="0"/>
                <a:cs typeface="Times New Roman" panose="02020603050405020304" pitchFamily="18" charset="0"/>
              </a:rPr>
              <a:t>top performance </a:t>
            </a:r>
            <a:r>
              <a:rPr kumimoji="1" lang="en-US" altLang="zh-CN" sz="2000" dirty="0">
                <a:latin typeface="Times New Roman" panose="02020603050405020304" pitchFamily="18" charset="0"/>
                <a:cs typeface="Times New Roman" panose="02020603050405020304" pitchFamily="18" charset="0"/>
              </a:rPr>
              <a:t>across all metrics;</a:t>
            </a:r>
          </a:p>
          <a:p>
            <a:pPr marL="285750" indent="-285750">
              <a:lnSpc>
                <a:spcPts val="2560"/>
              </a:lnSpc>
              <a:buSzPct val="75000"/>
              <a:buFont typeface="Wingdings" pitchFamily="2" charset="2"/>
              <a:buChar char="l"/>
            </a:pPr>
            <a:r>
              <a:rPr kumimoji="1" lang="en-US" altLang="zh-CN" sz="2000" dirty="0">
                <a:latin typeface="Times New Roman" panose="02020603050405020304" pitchFamily="18" charset="0"/>
                <a:cs typeface="Times New Roman" panose="02020603050405020304" pitchFamily="18" charset="0"/>
              </a:rPr>
              <a:t>Ablation:</a:t>
            </a:r>
          </a:p>
          <a:p>
            <a:pPr marL="742950" lvl="1" indent="-285750">
              <a:lnSpc>
                <a:spcPts val="2560"/>
              </a:lnSpc>
              <a:buSzPct val="75000"/>
              <a:buFont typeface="Wingdings" pitchFamily="2" charset="2"/>
              <a:buChar char="l"/>
            </a:pPr>
            <a:r>
              <a:rPr kumimoji="1" lang="en" altLang="zh-CN" sz="2000" dirty="0">
                <a:latin typeface="Times New Roman" panose="02020603050405020304" pitchFamily="18" charset="0"/>
                <a:cs typeface="Times New Roman" panose="02020603050405020304" pitchFamily="18" charset="0"/>
              </a:rPr>
              <a:t>Ignore RL (better) </a:t>
            </a:r>
            <a:r>
              <a:rPr kumimoji="1" lang="en-US" altLang="zh-CN" sz="2000" dirty="0">
                <a:latin typeface="Times New Roman" panose="02020603050405020304" pitchFamily="18" charset="0"/>
                <a:cs typeface="Times New Roman" panose="02020603050405020304" pitchFamily="18" charset="0"/>
              </a:rPr>
              <a:t>: </a:t>
            </a:r>
            <a:r>
              <a:rPr kumimoji="1" lang="en" altLang="zh-CN" sz="2000" b="1" dirty="0">
                <a:latin typeface="Times New Roman" panose="02020603050405020304" pitchFamily="18" charset="0"/>
                <a:cs typeface="Times New Roman" panose="02020603050405020304" pitchFamily="18" charset="0"/>
              </a:rPr>
              <a:t>effectiveness of our </a:t>
            </a:r>
            <a:r>
              <a:rPr kumimoji="1" lang="en-US" altLang="zh-CN" sz="2000" b="1" dirty="0">
                <a:latin typeface="Times New Roman" panose="02020603050405020304" pitchFamily="18" charset="0"/>
                <a:cs typeface="Times New Roman" panose="02020603050405020304" pitchFamily="18" charset="0"/>
              </a:rPr>
              <a:t>lower</a:t>
            </a:r>
            <a:r>
              <a:rPr kumimoji="1" lang="en" altLang="zh-CN" sz="2000" b="1" dirty="0">
                <a:latin typeface="Times New Roman" panose="02020603050405020304" pitchFamily="18" charset="0"/>
                <a:cs typeface="Times New Roman" panose="02020603050405020304" pitchFamily="18" charset="0"/>
              </a:rPr>
              <a:t> layer</a:t>
            </a:r>
            <a:r>
              <a:rPr kumimoji="1" lang="en" altLang="zh-CN" sz="2000" dirty="0">
                <a:latin typeface="Times New Roman" panose="02020603050405020304" pitchFamily="18" charset="0"/>
                <a:cs typeface="Times New Roman" panose="02020603050405020304" pitchFamily="18" charset="0"/>
              </a:rPr>
              <a:t>;</a:t>
            </a:r>
            <a:endParaRPr kumimoji="1" lang="en-US" altLang="zh-CN" sz="2000" dirty="0">
              <a:latin typeface="Times New Roman" panose="02020603050405020304" pitchFamily="18" charset="0"/>
              <a:cs typeface="Times New Roman" panose="02020603050405020304" pitchFamily="18" charset="0"/>
            </a:endParaRPr>
          </a:p>
          <a:p>
            <a:pPr marL="742950" lvl="1" indent="-285750">
              <a:lnSpc>
                <a:spcPts val="2560"/>
              </a:lnSpc>
              <a:buSzPct val="75000"/>
              <a:buFont typeface="Wingdings" pitchFamily="2" charset="2"/>
              <a:buChar char="l"/>
            </a:pPr>
            <a:r>
              <a:rPr kumimoji="1" lang="en" altLang="zh-CN" sz="2000" dirty="0">
                <a:latin typeface="Times New Roman" panose="02020603050405020304" pitchFamily="18" charset="0"/>
                <a:cs typeface="Times New Roman" panose="02020603050405020304" pitchFamily="18" charset="0"/>
              </a:rPr>
              <a:t>Existing</a:t>
            </a:r>
            <a:r>
              <a:rPr kumimoji="1" lang="en-US" altLang="zh-CN" sz="2000" dirty="0">
                <a:latin typeface="Times New Roman" panose="02020603050405020304" pitchFamily="18" charset="0"/>
                <a:cs typeface="Times New Roman" panose="02020603050405020304" pitchFamily="18" charset="0"/>
              </a:rPr>
              <a:t> (better): </a:t>
            </a:r>
            <a:r>
              <a:rPr kumimoji="1" lang="en-US" altLang="zh-CN" sz="2000" b="1" dirty="0">
                <a:latin typeface="Times New Roman" panose="02020603050405020304" pitchFamily="18" charset="0"/>
                <a:cs typeface="Times New Roman" panose="02020603050405020304" pitchFamily="18" charset="0"/>
              </a:rPr>
              <a:t>contributions </a:t>
            </a:r>
            <a:r>
              <a:rPr kumimoji="1" lang="en" altLang="zh-CN" sz="2000" b="1" dirty="0">
                <a:latin typeface="Times New Roman" panose="02020603050405020304" pitchFamily="18" charset="0"/>
                <a:cs typeface="Times New Roman" panose="02020603050405020304" pitchFamily="18" charset="0"/>
              </a:rPr>
              <a:t>beyond DM&amp;F</a:t>
            </a:r>
            <a:r>
              <a:rPr kumimoji="1" lang="en" altLang="zh-CN" sz="2000" dirty="0">
                <a:latin typeface="Times New Roman" panose="02020603050405020304" pitchFamily="18" charset="0"/>
                <a:cs typeface="Times New Roman" panose="02020603050405020304" pitchFamily="18" charset="0"/>
              </a:rPr>
              <a:t>;</a:t>
            </a:r>
          </a:p>
          <a:p>
            <a:pPr marL="742950" lvl="1" indent="-285750">
              <a:lnSpc>
                <a:spcPts val="2560"/>
              </a:lnSpc>
              <a:buSzPct val="75000"/>
              <a:buFont typeface="Wingdings" pitchFamily="2" charset="2"/>
              <a:buChar char="l"/>
            </a:pPr>
            <a:r>
              <a:rPr kumimoji="1" lang="en" altLang="zh-CN" sz="2000" dirty="0">
                <a:latin typeface="Times New Roman" panose="02020603050405020304" pitchFamily="18" charset="0"/>
                <a:cs typeface="Times New Roman" panose="02020603050405020304" pitchFamily="18" charset="0"/>
              </a:rPr>
              <a:t>Ignore RL </a:t>
            </a:r>
            <a:r>
              <a:rPr kumimoji="1" lang="en-US" altLang="zh-CN" sz="2000" dirty="0">
                <a:latin typeface="Times New Roman" panose="02020603050405020304" pitchFamily="18" charset="0"/>
                <a:cs typeface="Times New Roman" panose="02020603050405020304" pitchFamily="18" charset="0"/>
              </a:rPr>
              <a:t>(</a:t>
            </a:r>
            <a:r>
              <a:rPr kumimoji="1" lang="en" altLang="zh-CN" sz="2000" dirty="0">
                <a:latin typeface="Times New Roman" panose="02020603050405020304" pitchFamily="18" charset="0"/>
                <a:cs typeface="Times New Roman" panose="02020603050405020304" pitchFamily="18" charset="0"/>
              </a:rPr>
              <a:t>better than Ignore DM&amp;F):  the </a:t>
            </a:r>
            <a:r>
              <a:rPr kumimoji="1" lang="en" altLang="zh-CN" sz="2000" b="1" dirty="0">
                <a:latin typeface="Times New Roman" panose="02020603050405020304" pitchFamily="18" charset="0"/>
                <a:cs typeface="Times New Roman" panose="02020603050405020304" pitchFamily="18" charset="0"/>
              </a:rPr>
              <a:t>critical role of the matching mechanism </a:t>
            </a:r>
            <a:r>
              <a:rPr kumimoji="1" lang="en" altLang="zh-CN" sz="2000" dirty="0">
                <a:latin typeface="Times New Roman" panose="02020603050405020304" pitchFamily="18" charset="0"/>
                <a:cs typeface="Times New Roman" panose="02020603050405020304" pitchFamily="18" charset="0"/>
              </a:rPr>
              <a:t>in overall performance. </a:t>
            </a:r>
            <a:endParaRPr kumimoji="1" lang="en-US" altLang="zh-CN" sz="20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0A0D16A-555B-76B3-FEC0-ED58D204E1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373" y="1064500"/>
            <a:ext cx="7207948" cy="5450599"/>
          </a:xfrm>
          <a:prstGeom prst="rect">
            <a:avLst/>
          </a:prstGeom>
        </p:spPr>
      </p:pic>
      <p:sp>
        <p:nvSpPr>
          <p:cNvPr id="4" name="矩形 3">
            <a:extLst>
              <a:ext uri="{FF2B5EF4-FFF2-40B4-BE49-F238E27FC236}">
                <a16:creationId xmlns:a16="http://schemas.microsoft.com/office/drawing/2014/main" id="{D2CB26FD-8694-6612-ECAB-10B443098F1D}"/>
              </a:ext>
            </a:extLst>
          </p:cNvPr>
          <p:cNvSpPr/>
          <p:nvPr/>
        </p:nvSpPr>
        <p:spPr>
          <a:xfrm>
            <a:off x="3705726" y="1241659"/>
            <a:ext cx="1010653" cy="5120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71C0E36A-D7F9-E820-08D9-A2BF570DD4DB}"/>
              </a:ext>
            </a:extLst>
          </p:cNvPr>
          <p:cNvSpPr/>
          <p:nvPr/>
        </p:nvSpPr>
        <p:spPr>
          <a:xfrm>
            <a:off x="4716379" y="1241659"/>
            <a:ext cx="844972" cy="5120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1B68289B-DAD6-21A5-94C5-C3213AB4D30E}"/>
              </a:ext>
            </a:extLst>
          </p:cNvPr>
          <p:cNvSpPr/>
          <p:nvPr/>
        </p:nvSpPr>
        <p:spPr>
          <a:xfrm>
            <a:off x="5570293" y="1394459"/>
            <a:ext cx="844972" cy="4967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CCB110E3-9BCE-AF1B-7189-79583F32F20A}"/>
              </a:ext>
            </a:extLst>
          </p:cNvPr>
          <p:cNvSpPr/>
          <p:nvPr/>
        </p:nvSpPr>
        <p:spPr>
          <a:xfrm>
            <a:off x="4725321" y="945080"/>
            <a:ext cx="2645000" cy="56516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E41ECB81-B63E-FCE9-F4EF-65729DBF8C8B}"/>
              </a:ext>
            </a:extLst>
          </p:cNvPr>
          <p:cNvSpPr/>
          <p:nvPr/>
        </p:nvSpPr>
        <p:spPr>
          <a:xfrm>
            <a:off x="3037876" y="1160015"/>
            <a:ext cx="667850" cy="463348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572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2" nodeType="clickEffect">
                                  <p:stCondLst>
                                    <p:cond delay="0"/>
                                  </p:stCondLst>
                                  <p:childTnLst>
                                    <p:set>
                                      <p:cBhvr>
                                        <p:cTn id="46" dur="1" fill="hold">
                                          <p:stCondLst>
                                            <p:cond delay="0"/>
                                          </p:stCondLst>
                                        </p:cTn>
                                        <p:tgtEl>
                                          <p:spTgt spid="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animBg="1"/>
      <p:bldP spid="2" grpId="1" animBg="1"/>
      <p:bldP spid="7" grpId="0" animBg="1"/>
      <p:bldP spid="7" grpId="1" animBg="1"/>
      <p:bldP spid="8" grpId="0" animBg="1"/>
      <p:bldP spid="8" grpId="1" animBg="1"/>
      <p:bldP spid="9"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a:spLocks noChangeArrowheads="1"/>
          </p:cNvSpPr>
          <p:nvPr/>
        </p:nvSpPr>
        <p:spPr bwMode="auto">
          <a:xfrm>
            <a:off x="1124719" y="165688"/>
            <a:ext cx="72795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Detailed Comparison with Actual Dispatching</a:t>
            </a:r>
            <a:endParaRPr lang="en-US" altLang="x-none"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graphicFrame>
        <p:nvGraphicFramePr>
          <p:cNvPr id="2" name="表格 2">
            <a:extLst>
              <a:ext uri="{FF2B5EF4-FFF2-40B4-BE49-F238E27FC236}">
                <a16:creationId xmlns:a16="http://schemas.microsoft.com/office/drawing/2014/main" id="{5078F8D3-38B8-AE8F-95C7-2AF31A2C39DA}"/>
              </a:ext>
            </a:extLst>
          </p:cNvPr>
          <p:cNvGraphicFramePr>
            <a:graphicFrameLocks noGrp="1"/>
          </p:cNvGraphicFramePr>
          <p:nvPr/>
        </p:nvGraphicFramePr>
        <p:xfrm>
          <a:off x="2139424" y="2149891"/>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109305254"/>
                    </a:ext>
                  </a:extLst>
                </a:gridCol>
                <a:gridCol w="2709333">
                  <a:extLst>
                    <a:ext uri="{9D8B030D-6E8A-4147-A177-3AD203B41FA5}">
                      <a16:colId xmlns:a16="http://schemas.microsoft.com/office/drawing/2014/main" val="4117566071"/>
                    </a:ext>
                  </a:extLst>
                </a:gridCol>
                <a:gridCol w="2709333">
                  <a:extLst>
                    <a:ext uri="{9D8B030D-6E8A-4147-A177-3AD203B41FA5}">
                      <a16:colId xmlns:a16="http://schemas.microsoft.com/office/drawing/2014/main" val="4148135788"/>
                    </a:ext>
                  </a:extLst>
                </a:gridCol>
              </a:tblGrid>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Actual</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800" dirty="0">
                          <a:latin typeface="Times New Roman" panose="02020603050405020304" pitchFamily="18" charset="0"/>
                          <a:cs typeface="Times New Roman" panose="02020603050405020304" pitchFamily="18" charset="0"/>
                        </a:rPr>
                        <a:t>AD-MACRO</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23669392"/>
                  </a:ext>
                </a:extLst>
              </a:tr>
              <a:tr h="370840">
                <a:tc>
                  <a:txBody>
                    <a:bodyPr/>
                    <a:lstStyle/>
                    <a:p>
                      <a:pPr algn="ctr"/>
                      <a:r>
                        <a:rPr lang="en" altLang="zh-CN" sz="1800" b="1" dirty="0">
                          <a:latin typeface="Times New Roman" panose="02020603050405020304" pitchFamily="18" charset="0"/>
                          <a:cs typeface="Times New Roman" panose="02020603050405020304" pitchFamily="18" charset="0"/>
                        </a:rPr>
                        <a:t>Proximity-Short Orders</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2,041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1,448</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75173423"/>
                  </a:ext>
                </a:extLst>
              </a:tr>
              <a:tr h="370840">
                <a:tc>
                  <a:txBody>
                    <a:bodyPr/>
                    <a:lstStyle/>
                    <a:p>
                      <a:pPr algn="ctr"/>
                      <a:r>
                        <a:rPr lang="en" altLang="zh-CN" sz="1800" b="1" dirty="0">
                          <a:latin typeface="Times New Roman" panose="02020603050405020304" pitchFamily="18" charset="0"/>
                          <a:cs typeface="Times New Roman" panose="02020603050405020304" pitchFamily="18" charset="0"/>
                        </a:rPr>
                        <a:t>Proximity-Long Orders</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1,800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2,393</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20978217"/>
                  </a:ext>
                </a:extLst>
              </a:tr>
            </a:tbl>
          </a:graphicData>
        </a:graphic>
      </p:graphicFrame>
      <p:graphicFrame>
        <p:nvGraphicFramePr>
          <p:cNvPr id="3" name="表格 2">
            <a:extLst>
              <a:ext uri="{FF2B5EF4-FFF2-40B4-BE49-F238E27FC236}">
                <a16:creationId xmlns:a16="http://schemas.microsoft.com/office/drawing/2014/main" id="{2BF26830-6074-8F08-BBA4-37F552151781}"/>
              </a:ext>
            </a:extLst>
          </p:cNvPr>
          <p:cNvGraphicFramePr>
            <a:graphicFrameLocks noGrp="1"/>
          </p:cNvGraphicFramePr>
          <p:nvPr/>
        </p:nvGraphicFramePr>
        <p:xfrm>
          <a:off x="2139424" y="4241753"/>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109305254"/>
                    </a:ext>
                  </a:extLst>
                </a:gridCol>
                <a:gridCol w="2709333">
                  <a:extLst>
                    <a:ext uri="{9D8B030D-6E8A-4147-A177-3AD203B41FA5}">
                      <a16:colId xmlns:a16="http://schemas.microsoft.com/office/drawing/2014/main" val="4117566071"/>
                    </a:ext>
                  </a:extLst>
                </a:gridCol>
                <a:gridCol w="2709333">
                  <a:extLst>
                    <a:ext uri="{9D8B030D-6E8A-4147-A177-3AD203B41FA5}">
                      <a16:colId xmlns:a16="http://schemas.microsoft.com/office/drawing/2014/main" val="4148135788"/>
                    </a:ext>
                  </a:extLst>
                </a:gridCol>
              </a:tblGrid>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Actual</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800" dirty="0">
                          <a:latin typeface="Times New Roman" panose="02020603050405020304" pitchFamily="18" charset="0"/>
                          <a:cs typeface="Times New Roman" panose="02020603050405020304" pitchFamily="18" charset="0"/>
                        </a:rPr>
                        <a:t>AD-MACRO</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23669392"/>
                  </a:ext>
                </a:extLst>
              </a:tr>
              <a:tr h="370840">
                <a:tc>
                  <a:txBody>
                    <a:bodyPr/>
                    <a:lstStyle/>
                    <a:p>
                      <a:pPr algn="ctr"/>
                      <a:r>
                        <a:rPr lang="en" altLang="zh-CN" sz="1800" b="1" dirty="0">
                          <a:latin typeface="Times New Roman" panose="02020603050405020304" pitchFamily="18" charset="0"/>
                          <a:cs typeface="Times New Roman" panose="02020603050405020304" pitchFamily="18" charset="0"/>
                        </a:rPr>
                        <a:t>Proximity-Short Orders</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321s</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96s</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75173423"/>
                  </a:ext>
                </a:extLst>
              </a:tr>
              <a:tr h="370840">
                <a:tc>
                  <a:txBody>
                    <a:bodyPr/>
                    <a:lstStyle/>
                    <a:p>
                      <a:pPr algn="ctr"/>
                      <a:r>
                        <a:rPr lang="en" altLang="zh-CN" sz="1800" b="1" dirty="0">
                          <a:latin typeface="Times New Roman" panose="02020603050405020304" pitchFamily="18" charset="0"/>
                          <a:cs typeface="Times New Roman" panose="02020603050405020304" pitchFamily="18" charset="0"/>
                        </a:rPr>
                        <a:t>Proximity-Long Orders</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480s</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104s</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20978217"/>
                  </a:ext>
                </a:extLst>
              </a:tr>
            </a:tbl>
          </a:graphicData>
        </a:graphic>
      </p:graphicFrame>
      <p:sp>
        <p:nvSpPr>
          <p:cNvPr id="7" name="文本框 6">
            <a:extLst>
              <a:ext uri="{FF2B5EF4-FFF2-40B4-BE49-F238E27FC236}">
                <a16:creationId xmlns:a16="http://schemas.microsoft.com/office/drawing/2014/main" id="{575F1AC9-7366-A744-5006-D91EB1483468}"/>
              </a:ext>
            </a:extLst>
          </p:cNvPr>
          <p:cNvSpPr txBox="1"/>
          <p:nvPr/>
        </p:nvSpPr>
        <p:spPr>
          <a:xfrm>
            <a:off x="2099972" y="3657635"/>
            <a:ext cx="7609114" cy="461665"/>
          </a:xfrm>
          <a:prstGeom prst="rect">
            <a:avLst/>
          </a:prstGeom>
          <a:noFill/>
        </p:spPr>
        <p:txBody>
          <a:bodyPr wrap="square">
            <a:spAutoFit/>
          </a:bodyPr>
          <a:lstStyle/>
          <a:p>
            <a:r>
              <a:rPr lang="en" altLang="zh-CN" sz="2400" dirty="0">
                <a:latin typeface="Times New Roman" panose="02020603050405020304" pitchFamily="18" charset="0"/>
                <a:cs typeface="Times New Roman" panose="02020603050405020304" pitchFamily="18" charset="0"/>
              </a:rPr>
              <a:t>Service Time per Order:</a:t>
            </a:r>
            <a:endParaRPr lang="zh-CN" altLang="en-US" sz="2400" dirty="0"/>
          </a:p>
        </p:txBody>
      </p:sp>
      <p:sp>
        <p:nvSpPr>
          <p:cNvPr id="9" name="文本框 8">
            <a:extLst>
              <a:ext uri="{FF2B5EF4-FFF2-40B4-BE49-F238E27FC236}">
                <a16:creationId xmlns:a16="http://schemas.microsoft.com/office/drawing/2014/main" id="{6675AF2D-B062-F8B4-A091-71F48376B40A}"/>
              </a:ext>
            </a:extLst>
          </p:cNvPr>
          <p:cNvSpPr txBox="1"/>
          <p:nvPr/>
        </p:nvSpPr>
        <p:spPr>
          <a:xfrm>
            <a:off x="2099972" y="1485277"/>
            <a:ext cx="6721928" cy="579967"/>
          </a:xfrm>
          <a:prstGeom prst="rect">
            <a:avLst/>
          </a:prstGeom>
          <a:noFill/>
        </p:spPr>
        <p:txBody>
          <a:bodyPr wrap="square">
            <a:spAutoFit/>
          </a:bodyPr>
          <a:lstStyle/>
          <a:p>
            <a:pPr>
              <a:lnSpc>
                <a:spcPct val="150000"/>
              </a:lnSpc>
            </a:pPr>
            <a:r>
              <a:rPr lang="en" altLang="zh-CN" sz="2400" dirty="0">
                <a:latin typeface="Times New Roman" panose="02020603050405020304" pitchFamily="18" charset="0"/>
                <a:cs typeface="Times New Roman" panose="02020603050405020304" pitchFamily="18" charset="0"/>
              </a:rPr>
              <a:t>Order Allocation:</a:t>
            </a: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2542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sp>
        <p:nvSpPr>
          <p:cNvPr id="2" name="文本框 1">
            <a:extLst>
              <a:ext uri="{FF2B5EF4-FFF2-40B4-BE49-F238E27FC236}">
                <a16:creationId xmlns:a16="http://schemas.microsoft.com/office/drawing/2014/main" id="{96BCE873-E60C-F807-478F-9C0525695D14}"/>
              </a:ext>
            </a:extLst>
          </p:cNvPr>
          <p:cNvSpPr txBox="1"/>
          <p:nvPr/>
        </p:nvSpPr>
        <p:spPr>
          <a:xfrm>
            <a:off x="7244938" y="1955267"/>
            <a:ext cx="4839195" cy="3366563"/>
          </a:xfrm>
          <a:prstGeom prst="rect">
            <a:avLst/>
          </a:prstGeom>
          <a:noFill/>
        </p:spPr>
        <p:txBody>
          <a:bodyPr wrap="square" rtlCol="0">
            <a:spAutoFit/>
          </a:bodyPr>
          <a:lstStyle/>
          <a:p>
            <a:pPr marL="342900" indent="-342900">
              <a:lnSpc>
                <a:spcPct val="150000"/>
              </a:lnSpc>
              <a:buSzPct val="75000"/>
              <a:buFont typeface="Wingdings" pitchFamily="2" charset="2"/>
              <a:buChar char="l"/>
            </a:pPr>
            <a:r>
              <a:rPr kumimoji="1" lang="en" altLang="zh-CN" dirty="0">
                <a:latin typeface="Times New Roman" panose="02020603050405020304" pitchFamily="18" charset="0"/>
                <a:cs typeface="Times New Roman" panose="02020603050405020304" pitchFamily="18" charset="0"/>
              </a:rPr>
              <a:t>Crowdsourced couriers with a </a:t>
            </a:r>
            <a:r>
              <a:rPr kumimoji="1" lang="en" altLang="zh-CN" b="1" dirty="0">
                <a:latin typeface="Times New Roman" panose="02020603050405020304" pitchFamily="18" charset="0"/>
                <a:cs typeface="Times New Roman" panose="02020603050405020304" pitchFamily="18" charset="0"/>
              </a:rPr>
              <a:t>10%</a:t>
            </a:r>
            <a:r>
              <a:rPr kumimoji="1" lang="en" altLang="zh-CN" dirty="0">
                <a:latin typeface="Times New Roman" panose="02020603050405020304" pitchFamily="18" charset="0"/>
                <a:cs typeface="Times New Roman" panose="02020603050405020304" pitchFamily="18" charset="0"/>
              </a:rPr>
              <a:t> reject rate</a:t>
            </a:r>
            <a:r>
              <a:rPr kumimoji="1" lang="zh-CN" altLang="en-US" dirty="0">
                <a:latin typeface="Times New Roman" panose="02020603050405020304" pitchFamily="18" charset="0"/>
                <a:cs typeface="Times New Roman" panose="02020603050405020304" pitchFamily="18" charset="0"/>
              </a:rPr>
              <a:t>；</a:t>
            </a:r>
            <a:endParaRPr kumimoji="1" lang="en-US" altLang="zh-CN" dirty="0">
              <a:latin typeface="Times New Roman" panose="02020603050405020304" pitchFamily="18" charset="0"/>
              <a:cs typeface="Times New Roman" panose="02020603050405020304" pitchFamily="18" charset="0"/>
            </a:endParaRPr>
          </a:p>
          <a:p>
            <a:pPr marL="342900" indent="-342900">
              <a:lnSpc>
                <a:spcPct val="150000"/>
              </a:lnSpc>
              <a:buSzPct val="75000"/>
              <a:buFont typeface="Wingdings" pitchFamily="2" charset="2"/>
              <a:buChar char="l"/>
            </a:pPr>
            <a:r>
              <a:rPr kumimoji="1" lang="en" altLang="zh-CN" dirty="0">
                <a:latin typeface="Times New Roman" panose="02020603050405020304" pitchFamily="18" charset="0"/>
                <a:cs typeface="Times New Roman" panose="02020603050405020304" pitchFamily="18" charset="0"/>
              </a:rPr>
              <a:t>AD-MACRO maintains </a:t>
            </a:r>
            <a:r>
              <a:rPr kumimoji="1" lang="en" altLang="zh-CN" b="1" dirty="0">
                <a:latin typeface="Times New Roman" panose="02020603050405020304" pitchFamily="18" charset="0"/>
                <a:cs typeface="Times New Roman" panose="02020603050405020304" pitchFamily="18" charset="0"/>
              </a:rPr>
              <a:t>comparable performance</a:t>
            </a:r>
            <a:r>
              <a:rPr kumimoji="1" lang="en" altLang="zh-CN" dirty="0">
                <a:latin typeface="Times New Roman" panose="02020603050405020304" pitchFamily="18" charset="0"/>
                <a:cs typeface="Times New Roman" panose="02020603050405020304" pitchFamily="18" charset="0"/>
              </a:rPr>
              <a:t> with sustained benefits over the </a:t>
            </a:r>
            <a:r>
              <a:rPr kumimoji="1" lang="en" altLang="zh-CN" dirty="0" err="1">
                <a:latin typeface="Times New Roman" panose="02020603050405020304" pitchFamily="18" charset="0"/>
                <a:cs typeface="Times New Roman" panose="02020603050405020304" pitchFamily="18" charset="0"/>
              </a:rPr>
              <a:t>Meituan</a:t>
            </a:r>
            <a:r>
              <a:rPr kumimoji="1" lang="en" altLang="zh-CN" dirty="0">
                <a:latin typeface="Times New Roman" panose="02020603050405020304" pitchFamily="18" charset="0"/>
                <a:cs typeface="Times New Roman" panose="02020603050405020304" pitchFamily="18" charset="0"/>
              </a:rPr>
              <a:t> benchmark.</a:t>
            </a:r>
          </a:p>
          <a:p>
            <a:pPr marL="342900" indent="-342900">
              <a:lnSpc>
                <a:spcPct val="150000"/>
              </a:lnSpc>
              <a:buSzPct val="75000"/>
              <a:buFont typeface="Wingdings" pitchFamily="2" charset="2"/>
              <a:buChar char="l"/>
            </a:pPr>
            <a:r>
              <a:rPr kumimoji="1" lang="en" altLang="zh-CN" dirty="0">
                <a:latin typeface="Times New Roman" panose="02020603050405020304" pitchFamily="18" charset="0"/>
                <a:cs typeface="Times New Roman" panose="02020603050405020304" pitchFamily="18" charset="0"/>
              </a:rPr>
              <a:t>Modest improvements observed in certain metrics, indicating that incorporating this behavior </a:t>
            </a:r>
            <a:r>
              <a:rPr kumimoji="1" lang="en" altLang="zh-CN" b="1" dirty="0">
                <a:latin typeface="Times New Roman" panose="02020603050405020304" pitchFamily="18" charset="0"/>
                <a:cs typeface="Times New Roman" panose="02020603050405020304" pitchFamily="18" charset="0"/>
              </a:rPr>
              <a:t>does not inherently degrade performance</a:t>
            </a:r>
            <a:r>
              <a:rPr kumimoji="1" lang="en" altLang="zh-CN" dirty="0">
                <a:latin typeface="Times New Roman" panose="02020603050405020304" pitchFamily="18" charset="0"/>
                <a:cs typeface="Times New Roman" panose="02020603050405020304" pitchFamily="18" charset="0"/>
              </a:rPr>
              <a:t>.</a:t>
            </a:r>
          </a:p>
        </p:txBody>
      </p:sp>
      <p:sp>
        <p:nvSpPr>
          <p:cNvPr id="7" name="TextBox 13">
            <a:extLst>
              <a:ext uri="{FF2B5EF4-FFF2-40B4-BE49-F238E27FC236}">
                <a16:creationId xmlns:a16="http://schemas.microsoft.com/office/drawing/2014/main" id="{CAA83393-0BC8-12BF-824A-4D8CB08DD192}"/>
              </a:ext>
            </a:extLst>
          </p:cNvPr>
          <p:cNvSpPr txBox="1">
            <a:spLocks noChangeArrowheads="1"/>
          </p:cNvSpPr>
          <p:nvPr/>
        </p:nvSpPr>
        <p:spPr bwMode="auto">
          <a:xfrm>
            <a:off x="1124718" y="165688"/>
            <a:ext cx="5754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Extension: </a:t>
            </a: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rPr>
              <a:t>Courier Reject Behavior</a:t>
            </a:r>
            <a:endPar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endParaRPr>
          </a:p>
        </p:txBody>
      </p:sp>
      <p:pic>
        <p:nvPicPr>
          <p:cNvPr id="4" name="图片 3">
            <a:extLst>
              <a:ext uri="{FF2B5EF4-FFF2-40B4-BE49-F238E27FC236}">
                <a16:creationId xmlns:a16="http://schemas.microsoft.com/office/drawing/2014/main" id="{5175A6FC-BC5C-60CB-AF9A-199024CC8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390" y="981695"/>
            <a:ext cx="6291696" cy="5394484"/>
          </a:xfrm>
          <a:prstGeom prst="rect">
            <a:avLst/>
          </a:prstGeom>
        </p:spPr>
      </p:pic>
      <p:sp>
        <p:nvSpPr>
          <p:cNvPr id="3" name="矩形 2">
            <a:extLst>
              <a:ext uri="{FF2B5EF4-FFF2-40B4-BE49-F238E27FC236}">
                <a16:creationId xmlns:a16="http://schemas.microsoft.com/office/drawing/2014/main" id="{73510620-8B4A-64A4-DDC8-77DAD67F0298}"/>
              </a:ext>
            </a:extLst>
          </p:cNvPr>
          <p:cNvSpPr/>
          <p:nvPr/>
        </p:nvSpPr>
        <p:spPr>
          <a:xfrm>
            <a:off x="5634021" y="1104899"/>
            <a:ext cx="1302168" cy="50673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Tree>
    <p:extLst>
      <p:ext uri="{BB962C8B-B14F-4D97-AF65-F5344CB8AC3E}">
        <p14:creationId xmlns:p14="http://schemas.microsoft.com/office/powerpoint/2010/main" val="3501337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3">
            <a:extLst>
              <a:ext uri="{FF2B5EF4-FFF2-40B4-BE49-F238E27FC236}">
                <a16:creationId xmlns:a16="http://schemas.microsoft.com/office/drawing/2014/main" id="{CAA83393-0BC8-12BF-824A-4D8CB08DD192}"/>
              </a:ext>
            </a:extLst>
          </p:cNvPr>
          <p:cNvSpPr txBox="1">
            <a:spLocks noChangeArrowheads="1"/>
          </p:cNvSpPr>
          <p:nvPr/>
        </p:nvSpPr>
        <p:spPr bwMode="auto">
          <a:xfrm>
            <a:off x="1124718" y="165688"/>
            <a:ext cx="5754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Extension: </a:t>
            </a: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rPr>
              <a:t>Courier Reject Behavior</a:t>
            </a:r>
            <a:endPar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endParaRPr>
          </a:p>
        </p:txBody>
      </p:sp>
      <p:sp>
        <p:nvSpPr>
          <p:cNvPr id="12" name="文本框 11">
            <a:extLst>
              <a:ext uri="{FF2B5EF4-FFF2-40B4-BE49-F238E27FC236}">
                <a16:creationId xmlns:a16="http://schemas.microsoft.com/office/drawing/2014/main" id="{073013C2-623D-2D94-E2A8-46E0963F6D0D}"/>
              </a:ext>
            </a:extLst>
          </p:cNvPr>
          <p:cNvSpPr txBox="1"/>
          <p:nvPr/>
        </p:nvSpPr>
        <p:spPr>
          <a:xfrm>
            <a:off x="6878780" y="3429000"/>
            <a:ext cx="5052813" cy="3268652"/>
          </a:xfrm>
          <a:prstGeom prst="rect">
            <a:avLst/>
          </a:prstGeom>
          <a:noFill/>
        </p:spPr>
        <p:txBody>
          <a:bodyPr wrap="square" rtlCol="0">
            <a:spAutoFit/>
          </a:bodyPr>
          <a:lstStyle/>
          <a:p>
            <a:pPr>
              <a:lnSpc>
                <a:spcPct val="150000"/>
              </a:lnSpc>
              <a:buSzPct val="75000"/>
            </a:pPr>
            <a:r>
              <a:rPr kumimoji="1" lang="en-US" altLang="zh-CN" sz="2000" dirty="0">
                <a:latin typeface="Times New Roman" panose="02020603050405020304" pitchFamily="18" charset="0"/>
                <a:cs typeface="Times New Roman" panose="02020603050405020304" pitchFamily="18" charset="0"/>
              </a:rPr>
              <a:t>Results:</a:t>
            </a:r>
          </a:p>
          <a:p>
            <a:pPr marL="285750" indent="-285750">
              <a:lnSpc>
                <a:spcPct val="150000"/>
              </a:lnSpc>
              <a:buSzPct val="75000"/>
              <a:buFont typeface="Wingdings" pitchFamily="2" charset="2"/>
              <a:buChar char="l"/>
            </a:pPr>
            <a:r>
              <a:rPr kumimoji="1" lang="en-US" altLang="zh-CN" sz="2000" dirty="0">
                <a:latin typeface="Times New Roman" panose="02020603050405020304" pitchFamily="18" charset="0"/>
                <a:cs typeface="Times New Roman" panose="02020603050405020304" pitchFamily="18" charset="0"/>
              </a:rPr>
              <a:t>The rejection rate is </a:t>
            </a:r>
            <a:r>
              <a:rPr kumimoji="1" lang="en-US" altLang="zh-CN" sz="2000" b="1" dirty="0">
                <a:latin typeface="Times New Roman" panose="02020603050405020304" pitchFamily="18" charset="0"/>
                <a:cs typeface="Times New Roman" panose="02020603050405020304" pitchFamily="18" charset="0"/>
              </a:rPr>
              <a:t>1.29%</a:t>
            </a:r>
            <a:r>
              <a:rPr kumimoji="1" lang="en-US" altLang="zh-CN" sz="2000" dirty="0">
                <a:latin typeface="Times New Roman" panose="02020603050405020304" pitchFamily="18" charset="0"/>
                <a:cs typeface="Times New Roman" panose="02020603050405020304" pitchFamily="18" charset="0"/>
              </a:rPr>
              <a:t>, compared to 12% in the real-world data;</a:t>
            </a:r>
          </a:p>
          <a:p>
            <a:pPr marL="285750" indent="-285750">
              <a:lnSpc>
                <a:spcPct val="150000"/>
              </a:lnSpc>
              <a:buSzPct val="75000"/>
              <a:buFont typeface="Wingdings" pitchFamily="2" charset="2"/>
              <a:buChar char="l"/>
            </a:pPr>
            <a:r>
              <a:rPr kumimoji="1" lang="en-US" altLang="zh-CN" sz="2000" dirty="0">
                <a:latin typeface="Times New Roman" panose="02020603050405020304" pitchFamily="18" charset="0"/>
                <a:cs typeface="Times New Roman" panose="02020603050405020304" pitchFamily="18" charset="0"/>
              </a:rPr>
              <a:t>Maximum number of rejections of one order is only </a:t>
            </a:r>
            <a:r>
              <a:rPr kumimoji="1" lang="en-US" altLang="zh-CN" sz="2000" b="1" dirty="0">
                <a:latin typeface="Times New Roman" panose="02020603050405020304" pitchFamily="18" charset="0"/>
                <a:cs typeface="Times New Roman" panose="02020603050405020304" pitchFamily="18" charset="0"/>
              </a:rPr>
              <a:t>5</a:t>
            </a:r>
            <a:r>
              <a:rPr kumimoji="1" lang="en-US" altLang="zh-CN" sz="2000" dirty="0">
                <a:latin typeface="Times New Roman" panose="02020603050405020304" pitchFamily="18" charset="0"/>
                <a:cs typeface="Times New Roman" panose="02020603050405020304" pitchFamily="18" charset="0"/>
              </a:rPr>
              <a:t>;</a:t>
            </a:r>
          </a:p>
          <a:p>
            <a:pPr marL="285750" indent="-285750">
              <a:lnSpc>
                <a:spcPct val="150000"/>
              </a:lnSpc>
              <a:buSzPct val="75000"/>
              <a:buFont typeface="Wingdings" pitchFamily="2" charset="2"/>
              <a:buChar char="l"/>
            </a:pPr>
            <a:r>
              <a:rPr kumimoji="1" lang="en" altLang="zh-CN" sz="2000" dirty="0">
                <a:latin typeface="Times New Roman" panose="02020603050405020304" pitchFamily="18" charset="0"/>
                <a:cs typeface="Times New Roman" panose="02020603050405020304" pitchFamily="18" charset="0"/>
              </a:rPr>
              <a:t>With a </a:t>
            </a:r>
            <a:r>
              <a:rPr kumimoji="1" lang="en" altLang="zh-CN" sz="2000" b="1" dirty="0">
                <a:latin typeface="Times New Roman" panose="02020603050405020304" pitchFamily="18" charset="0"/>
                <a:cs typeface="Times New Roman" panose="02020603050405020304" pitchFamily="18" charset="0"/>
              </a:rPr>
              <a:t>slight decrease</a:t>
            </a:r>
            <a:r>
              <a:rPr kumimoji="1" lang="en" altLang="zh-CN" sz="2000" dirty="0">
                <a:latin typeface="Times New Roman" panose="02020603050405020304" pitchFamily="18" charset="0"/>
                <a:cs typeface="Times New Roman" panose="02020603050405020304" pitchFamily="18" charset="0"/>
              </a:rPr>
              <a:t> in some metrics, AD-MACRO still outperforms.</a:t>
            </a:r>
            <a:endParaRPr kumimoji="1" lang="en-US" altLang="zh-CN" sz="20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E6B226BB-A867-EC85-E957-3E3C511FE8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143" y="927688"/>
            <a:ext cx="6382160" cy="5696897"/>
          </a:xfrm>
          <a:prstGeom prst="rect">
            <a:avLst/>
          </a:prstGeom>
        </p:spPr>
      </p:pic>
      <p:sp>
        <p:nvSpPr>
          <p:cNvPr id="3" name="矩形 2">
            <a:extLst>
              <a:ext uri="{FF2B5EF4-FFF2-40B4-BE49-F238E27FC236}">
                <a16:creationId xmlns:a16="http://schemas.microsoft.com/office/drawing/2014/main" id="{D4F472E3-D85E-1290-5044-945E9F8826CB}"/>
              </a:ext>
            </a:extLst>
          </p:cNvPr>
          <p:cNvSpPr/>
          <p:nvPr/>
        </p:nvSpPr>
        <p:spPr>
          <a:xfrm>
            <a:off x="5211808" y="1039934"/>
            <a:ext cx="1302168" cy="54089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6" name="文本框 5">
            <a:extLst>
              <a:ext uri="{FF2B5EF4-FFF2-40B4-BE49-F238E27FC236}">
                <a16:creationId xmlns:a16="http://schemas.microsoft.com/office/drawing/2014/main" id="{A78D8ABE-D269-E670-950C-E87806A3287A}"/>
              </a:ext>
            </a:extLst>
          </p:cNvPr>
          <p:cNvSpPr txBox="1"/>
          <p:nvPr/>
        </p:nvSpPr>
        <p:spPr>
          <a:xfrm>
            <a:off x="6878780" y="1153671"/>
            <a:ext cx="4775247" cy="1883657"/>
          </a:xfrm>
          <a:prstGeom prst="rect">
            <a:avLst/>
          </a:prstGeom>
          <a:noFill/>
        </p:spPr>
        <p:txBody>
          <a:bodyPr wrap="square">
            <a:spAutoFit/>
          </a:bodyPr>
          <a:lstStyle/>
          <a:p>
            <a:pPr>
              <a:lnSpc>
                <a:spcPct val="150000"/>
              </a:lnSpc>
              <a:buSzPct val="75000"/>
            </a:pPr>
            <a:r>
              <a:rPr kumimoji="1" lang="en-US" altLang="zh-CN" sz="2000" dirty="0">
                <a:latin typeface="Times New Roman" panose="02020603050405020304" pitchFamily="18" charset="0"/>
                <a:cs typeface="Times New Roman" panose="02020603050405020304" pitchFamily="18" charset="0"/>
              </a:rPr>
              <a:t>Assumptions:</a:t>
            </a:r>
          </a:p>
          <a:p>
            <a:pPr marL="285750" indent="-285750">
              <a:lnSpc>
                <a:spcPct val="150000"/>
              </a:lnSpc>
              <a:buSzPct val="75000"/>
              <a:buFont typeface="Wingdings" pitchFamily="2" charset="2"/>
              <a:buChar char="l"/>
            </a:pPr>
            <a:r>
              <a:rPr kumimoji="1" lang="en-US" altLang="zh-CN" sz="2000" dirty="0">
                <a:latin typeface="Times New Roman" panose="02020603050405020304" pitchFamily="18" charset="0"/>
                <a:cs typeface="Times New Roman" panose="02020603050405020304" pitchFamily="18" charset="0"/>
              </a:rPr>
              <a:t>Crowdsourced couriers may </a:t>
            </a:r>
            <a:r>
              <a:rPr kumimoji="1" lang="en-US" altLang="zh-CN" sz="2000" b="1" dirty="0">
                <a:latin typeface="Times New Roman" panose="02020603050405020304" pitchFamily="18" charset="0"/>
                <a:cs typeface="Times New Roman" panose="02020603050405020304" pitchFamily="18" charset="0"/>
              </a:rPr>
              <a:t>quit</a:t>
            </a:r>
            <a:r>
              <a:rPr kumimoji="1" lang="en-US" altLang="zh-CN" sz="2000" dirty="0">
                <a:latin typeface="Times New Roman" panose="02020603050405020304" pitchFamily="18" charset="0"/>
                <a:cs typeface="Times New Roman" panose="02020603050405020304" pitchFamily="18" charset="0"/>
              </a:rPr>
              <a:t> if no assignment within </a:t>
            </a:r>
            <a:r>
              <a:rPr kumimoji="1" lang="en-US" altLang="zh-CN" sz="2000" b="1" dirty="0">
                <a:latin typeface="Times New Roman" panose="02020603050405020304" pitchFamily="18" charset="0"/>
                <a:cs typeface="Times New Roman" panose="02020603050405020304" pitchFamily="18" charset="0"/>
              </a:rPr>
              <a:t>10</a:t>
            </a:r>
            <a:r>
              <a:rPr kumimoji="1" lang="en-US" altLang="zh-CN" sz="2000" dirty="0">
                <a:latin typeface="Times New Roman" panose="02020603050405020304" pitchFamily="18" charset="0"/>
                <a:cs typeface="Times New Roman" panose="02020603050405020304" pitchFamily="18" charset="0"/>
              </a:rPr>
              <a:t> minutes;</a:t>
            </a:r>
          </a:p>
          <a:p>
            <a:pPr marL="285750" indent="-285750">
              <a:lnSpc>
                <a:spcPct val="150000"/>
              </a:lnSpc>
              <a:buSzPct val="75000"/>
              <a:buFont typeface="Wingdings" pitchFamily="2" charset="2"/>
              <a:buChar char="l"/>
            </a:pPr>
            <a:r>
              <a:rPr kumimoji="1" lang="en-US" altLang="zh-CN" sz="2000" dirty="0">
                <a:latin typeface="Times New Roman" panose="02020603050405020304" pitchFamily="18" charset="0"/>
                <a:cs typeface="Times New Roman" panose="02020603050405020304" pitchFamily="18" charset="0"/>
              </a:rPr>
              <a:t>Rejection behavior relates to the price.</a:t>
            </a:r>
          </a:p>
        </p:txBody>
      </p:sp>
    </p:spTree>
    <p:extLst>
      <p:ext uri="{BB962C8B-B14F-4D97-AF65-F5344CB8AC3E}">
        <p14:creationId xmlns:p14="http://schemas.microsoft.com/office/powerpoint/2010/main" val="1409436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sp>
        <p:nvSpPr>
          <p:cNvPr id="2" name="文本框 1">
            <a:extLst>
              <a:ext uri="{FF2B5EF4-FFF2-40B4-BE49-F238E27FC236}">
                <a16:creationId xmlns:a16="http://schemas.microsoft.com/office/drawing/2014/main" id="{96BCE873-E60C-F807-478F-9C0525695D14}"/>
              </a:ext>
            </a:extLst>
          </p:cNvPr>
          <p:cNvSpPr txBox="1"/>
          <p:nvPr/>
        </p:nvSpPr>
        <p:spPr>
          <a:xfrm>
            <a:off x="7821468" y="2900117"/>
            <a:ext cx="3887922" cy="1133965"/>
          </a:xfrm>
          <a:prstGeom prst="rect">
            <a:avLst/>
          </a:prstGeom>
          <a:noFill/>
        </p:spPr>
        <p:txBody>
          <a:bodyPr wrap="square" rtlCol="0">
            <a:spAutoFit/>
          </a:bodyPr>
          <a:lstStyle/>
          <a:p>
            <a:pPr marL="342900" indent="-342900">
              <a:lnSpc>
                <a:spcPct val="150000"/>
              </a:lnSpc>
              <a:buSzPct val="75000"/>
              <a:buFont typeface="Wingdings" pitchFamily="2" charset="2"/>
              <a:buChar char="l"/>
            </a:pPr>
            <a:r>
              <a:rPr kumimoji="1" lang="en" altLang="zh-CN" sz="2400" dirty="0">
                <a:latin typeface="Times New Roman" panose="02020603050405020304" pitchFamily="18" charset="0"/>
                <a:cs typeface="Times New Roman" panose="02020603050405020304" pitchFamily="18" charset="0"/>
              </a:rPr>
              <a:t>AD-MACRO </a:t>
            </a:r>
            <a:r>
              <a:rPr kumimoji="1" lang="en" altLang="zh-CN" sz="2400" b="1" dirty="0">
                <a:latin typeface="Times New Roman" panose="02020603050405020304" pitchFamily="18" charset="0"/>
                <a:cs typeface="Times New Roman" panose="02020603050405020304" pitchFamily="18" charset="0"/>
              </a:rPr>
              <a:t>maintains superior efficiency</a:t>
            </a:r>
            <a:r>
              <a:rPr kumimoji="1" lang="en-US" altLang="zh-CN" sz="2400" b="1" dirty="0">
                <a:latin typeface="Times New Roman" panose="02020603050405020304" pitchFamily="18" charset="0"/>
                <a:cs typeface="Times New Roman" panose="02020603050405020304" pitchFamily="18" charset="0"/>
              </a:rPr>
              <a:t>.</a:t>
            </a:r>
            <a:endParaRPr kumimoji="1" lang="en-US" altLang="zh-CN" sz="2400" dirty="0">
              <a:latin typeface="Times New Roman" panose="02020603050405020304" pitchFamily="18" charset="0"/>
              <a:cs typeface="Times New Roman" panose="02020603050405020304" pitchFamily="18" charset="0"/>
            </a:endParaRPr>
          </a:p>
        </p:txBody>
      </p:sp>
      <p:sp>
        <p:nvSpPr>
          <p:cNvPr id="7" name="TextBox 13">
            <a:extLst>
              <a:ext uri="{FF2B5EF4-FFF2-40B4-BE49-F238E27FC236}">
                <a16:creationId xmlns:a16="http://schemas.microsoft.com/office/drawing/2014/main" id="{CAA83393-0BC8-12BF-824A-4D8CB08DD192}"/>
              </a:ext>
            </a:extLst>
          </p:cNvPr>
          <p:cNvSpPr txBox="1">
            <a:spLocks noChangeArrowheads="1"/>
          </p:cNvSpPr>
          <p:nvPr/>
        </p:nvSpPr>
        <p:spPr bwMode="auto">
          <a:xfrm>
            <a:off x="1124717" y="165688"/>
            <a:ext cx="69765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Extension: </a:t>
            </a: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rPr>
              <a:t>Evaluation Across the Whole Area</a:t>
            </a:r>
            <a:endPar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endParaRPr>
          </a:p>
        </p:txBody>
      </p:sp>
      <p:pic>
        <p:nvPicPr>
          <p:cNvPr id="5" name="图片 4">
            <a:extLst>
              <a:ext uri="{FF2B5EF4-FFF2-40B4-BE49-F238E27FC236}">
                <a16:creationId xmlns:a16="http://schemas.microsoft.com/office/drawing/2014/main" id="{1A2D5344-C2B0-3901-75CB-D8647DF46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479" y="927688"/>
            <a:ext cx="7518876" cy="5643797"/>
          </a:xfrm>
          <a:prstGeom prst="rect">
            <a:avLst/>
          </a:prstGeom>
        </p:spPr>
      </p:pic>
      <p:sp>
        <p:nvSpPr>
          <p:cNvPr id="3" name="矩形 2">
            <a:extLst>
              <a:ext uri="{FF2B5EF4-FFF2-40B4-BE49-F238E27FC236}">
                <a16:creationId xmlns:a16="http://schemas.microsoft.com/office/drawing/2014/main" id="{7CA4936F-2670-06F4-2A27-F1C7A4DA25EB}"/>
              </a:ext>
            </a:extLst>
          </p:cNvPr>
          <p:cNvSpPr/>
          <p:nvPr/>
        </p:nvSpPr>
        <p:spPr>
          <a:xfrm>
            <a:off x="3913655" y="1089307"/>
            <a:ext cx="1050231" cy="5323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54309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a:spLocks noChangeArrowheads="1"/>
          </p:cNvSpPr>
          <p:nvPr/>
        </p:nvSpPr>
        <p:spPr bwMode="auto">
          <a:xfrm>
            <a:off x="1124719" y="165688"/>
            <a:ext cx="46591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Conclusion</a:t>
            </a:r>
            <a:endParaRPr lang="en-US" altLang="x-none"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sp>
        <p:nvSpPr>
          <p:cNvPr id="2" name="文本框 1">
            <a:extLst>
              <a:ext uri="{FF2B5EF4-FFF2-40B4-BE49-F238E27FC236}">
                <a16:creationId xmlns:a16="http://schemas.microsoft.com/office/drawing/2014/main" id="{3772DA01-D460-E33A-33C0-55C4815B587E}"/>
              </a:ext>
            </a:extLst>
          </p:cNvPr>
          <p:cNvSpPr txBox="1"/>
          <p:nvPr/>
        </p:nvSpPr>
        <p:spPr>
          <a:xfrm>
            <a:off x="1192799" y="1477023"/>
            <a:ext cx="9806401" cy="3903954"/>
          </a:xfrm>
          <a:prstGeom prst="rect">
            <a:avLst/>
          </a:prstGeom>
          <a:noFill/>
        </p:spPr>
        <p:txBody>
          <a:bodyPr wrap="square" rtlCol="0">
            <a:spAutoFit/>
          </a:bodyPr>
          <a:lstStyle/>
          <a:p>
            <a:pPr marL="285750" indent="-285750">
              <a:lnSpc>
                <a:spcPct val="150000"/>
              </a:lnSpc>
              <a:buSzPct val="75000"/>
              <a:buFont typeface="Wingdings" pitchFamily="2" charset="2"/>
              <a:buChar char="l"/>
            </a:pPr>
            <a:r>
              <a:rPr lang="en" altLang="zh-CN" sz="2400" b="1" dirty="0">
                <a:latin typeface="Times New Roman" panose="02020603050405020304" pitchFamily="18" charset="0"/>
                <a:cs typeface="Times New Roman" panose="02020603050405020304" pitchFamily="18" charset="0"/>
              </a:rPr>
              <a:t>A Novel Framework for In-Time Delivery:</a:t>
            </a:r>
            <a:r>
              <a:rPr lang="en" altLang="zh-CN" sz="2400" dirty="0">
                <a:latin typeface="Times New Roman" panose="02020603050405020304" pitchFamily="18" charset="0"/>
                <a:cs typeface="Times New Roman" panose="02020603050405020304" pitchFamily="18" charset="0"/>
              </a:rPr>
              <a:t> AD-MACRO integrates methods of RL (GAPPO) and OR (DM&amp;F, GAS, STDFM); </a:t>
            </a:r>
          </a:p>
          <a:p>
            <a:pPr marL="285750" indent="-285750">
              <a:lnSpc>
                <a:spcPct val="150000"/>
              </a:lnSpc>
              <a:buSzPct val="75000"/>
              <a:buFont typeface="Wingdings" pitchFamily="2" charset="2"/>
              <a:buChar char="l"/>
            </a:pPr>
            <a:r>
              <a:rPr lang="en" altLang="zh-CN" sz="2400" b="1" dirty="0">
                <a:latin typeface="Times New Roman" panose="02020603050405020304" pitchFamily="18" charset="0"/>
                <a:cs typeface="Times New Roman" panose="02020603050405020304" pitchFamily="18" charset="0"/>
              </a:rPr>
              <a:t>Matching Mechanism:</a:t>
            </a:r>
            <a:r>
              <a:rPr lang="en" altLang="zh-CN" sz="2400" dirty="0">
                <a:latin typeface="Times New Roman" panose="02020603050405020304" pitchFamily="18" charset="0"/>
                <a:cs typeface="Times New Roman" panose="02020603050405020304" pitchFamily="18" charset="0"/>
              </a:rPr>
              <a:t> The framework considers resource reservation and long-term optimality over mere proximity;</a:t>
            </a:r>
          </a:p>
          <a:p>
            <a:pPr marL="285750" indent="-285750">
              <a:lnSpc>
                <a:spcPct val="150000"/>
              </a:lnSpc>
              <a:buSzPct val="75000"/>
              <a:buFont typeface="Wingdings" pitchFamily="2" charset="2"/>
              <a:buChar char="l"/>
            </a:pPr>
            <a:r>
              <a:rPr lang="en" altLang="zh-CN" sz="2400" b="1" dirty="0">
                <a:latin typeface="Times New Roman" panose="02020603050405020304" pitchFamily="18" charset="0"/>
                <a:cs typeface="Times New Roman" panose="02020603050405020304" pitchFamily="18" charset="0"/>
              </a:rPr>
              <a:t>Win-Win-Win Outcomes:</a:t>
            </a:r>
            <a:r>
              <a:rPr lang="en" altLang="zh-CN" sz="2400" dirty="0">
                <a:latin typeface="Times New Roman" panose="02020603050405020304" pitchFamily="18" charset="0"/>
                <a:cs typeface="Times New Roman" panose="02020603050405020304" pitchFamily="18" charset="0"/>
              </a:rPr>
              <a:t> Case studies on </a:t>
            </a:r>
            <a:r>
              <a:rPr lang="en" altLang="zh-CN" sz="2400" dirty="0" err="1">
                <a:latin typeface="Times New Roman" panose="02020603050405020304" pitchFamily="18" charset="0"/>
                <a:cs typeface="Times New Roman" panose="02020603050405020304" pitchFamily="18" charset="0"/>
              </a:rPr>
              <a:t>Meituan</a:t>
            </a:r>
            <a:r>
              <a:rPr lang="en" altLang="zh-CN" sz="2400" dirty="0">
                <a:latin typeface="Times New Roman" panose="02020603050405020304" pitchFamily="18" charset="0"/>
                <a:cs typeface="Times New Roman" panose="02020603050405020304" pitchFamily="18" charset="0"/>
              </a:rPr>
              <a:t> dataset demonstrate AD-MACRO's performance benefits all stakeholders, including the platform, couriers, customers and participates in the traffic system.</a:t>
            </a:r>
          </a:p>
        </p:txBody>
      </p:sp>
    </p:spTree>
    <p:extLst>
      <p:ext uri="{BB962C8B-B14F-4D97-AF65-F5344CB8AC3E}">
        <p14:creationId xmlns:p14="http://schemas.microsoft.com/office/powerpoint/2010/main" val="1908849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12378"/>
          <a:stretch/>
        </p:blipFill>
        <p:spPr>
          <a:xfrm>
            <a:off x="0" y="2390775"/>
            <a:ext cx="12192000" cy="4467225"/>
          </a:xfrm>
          <a:prstGeom prst="rect">
            <a:avLst/>
          </a:prstGeom>
          <a:noFill/>
        </p:spPr>
      </p:pic>
      <p:sp>
        <p:nvSpPr>
          <p:cNvPr id="14" name="矩形 13"/>
          <p:cNvSpPr/>
          <p:nvPr/>
        </p:nvSpPr>
        <p:spPr>
          <a:xfrm>
            <a:off x="7677150" y="1693"/>
            <a:ext cx="3800476" cy="3284432"/>
          </a:xfrm>
          <a:prstGeom prst="rect">
            <a:avLst/>
          </a:prstGeom>
          <a:solidFill>
            <a:srgbClr val="002F7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D557A"/>
              </a:solidFill>
            </a:endParaRPr>
          </a:p>
        </p:txBody>
      </p:sp>
      <p:cxnSp>
        <p:nvCxnSpPr>
          <p:cNvPr id="6" name="直接连接符 5"/>
          <p:cNvCxnSpPr/>
          <p:nvPr/>
        </p:nvCxnSpPr>
        <p:spPr>
          <a:xfrm>
            <a:off x="5528945" y="1775460"/>
            <a:ext cx="914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976065"/>
            <a:ext cx="1889607" cy="696352"/>
          </a:xfrm>
          <a:prstGeom prst="rect">
            <a:avLst/>
          </a:prstGeom>
        </p:spPr>
      </p:pic>
      <p:sp>
        <p:nvSpPr>
          <p:cNvPr id="13" name="文本框 12"/>
          <p:cNvSpPr txBox="1"/>
          <p:nvPr/>
        </p:nvSpPr>
        <p:spPr>
          <a:xfrm>
            <a:off x="8094345" y="1324241"/>
            <a:ext cx="2966085" cy="769441"/>
          </a:xfrm>
          <a:prstGeom prst="rect">
            <a:avLst/>
          </a:prstGeom>
          <a:noFill/>
        </p:spPr>
        <p:txBody>
          <a:bodyPr wrap="square" rtlCol="0">
            <a:spAutoFit/>
          </a:bodyPr>
          <a:lstStyle/>
          <a:p>
            <a:pPr algn="ctr"/>
            <a:r>
              <a:rPr lang="en-US" altLang="zh-CN" sz="4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THANKS!</a:t>
            </a:r>
            <a:endParaRPr lang="zh-CN" altLang="en-US" sz="4400" b="1" dirty="0">
              <a:solidFill>
                <a:schemeClr val="bg1"/>
              </a:solidFill>
              <a:latin typeface="Arial" panose="020B0604020202020204" pitchFamily="34" charset="0"/>
              <a:ea typeface="微软雅黑" panose="020B0503020204020204" charset="-122"/>
              <a:cs typeface="Arial" panose="020B0604020202020204" pitchFamily="34" charset="0"/>
              <a:sym typeface="+mn-ea"/>
            </a:endParaRPr>
          </a:p>
        </p:txBody>
      </p:sp>
      <p:pic>
        <p:nvPicPr>
          <p:cNvPr id="15" name="Picture 3" descr="Picture 3"/>
          <p:cNvPicPr>
            <a:picLocks noChangeAspect="1"/>
          </p:cNvPicPr>
          <p:nvPr/>
        </p:nvPicPr>
        <p:blipFill>
          <a:blip r:embed="rId5"/>
          <a:stretch>
            <a:fillRect/>
          </a:stretch>
        </p:blipFill>
        <p:spPr>
          <a:xfrm>
            <a:off x="4176328" y="6318460"/>
            <a:ext cx="3839344" cy="362248"/>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a:spLocks noChangeArrowheads="1"/>
          </p:cNvSpPr>
          <p:nvPr/>
        </p:nvSpPr>
        <p:spPr bwMode="auto">
          <a:xfrm>
            <a:off x="1124719" y="165688"/>
            <a:ext cx="33754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Background</a:t>
            </a:r>
            <a:endParaRPr lang="en-US" altLang="x-none"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pic>
        <p:nvPicPr>
          <p:cNvPr id="4" name="图片 3">
            <a:extLst>
              <a:ext uri="{FF2B5EF4-FFF2-40B4-BE49-F238E27FC236}">
                <a16:creationId xmlns:a16="http://schemas.microsoft.com/office/drawing/2014/main" id="{05FE3B2A-94B0-86FF-6368-40AE887AE2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197" y="5084671"/>
            <a:ext cx="6568420" cy="1281185"/>
          </a:xfrm>
          <a:prstGeom prst="rect">
            <a:avLst/>
          </a:prstGeom>
        </p:spPr>
      </p:pic>
      <p:pic>
        <p:nvPicPr>
          <p:cNvPr id="6" name="图片 5">
            <a:extLst>
              <a:ext uri="{FF2B5EF4-FFF2-40B4-BE49-F238E27FC236}">
                <a16:creationId xmlns:a16="http://schemas.microsoft.com/office/drawing/2014/main" id="{CE323E1D-4C97-C5EA-1624-4E31BA518D5F}"/>
              </a:ext>
            </a:extLst>
          </p:cNvPr>
          <p:cNvPicPr>
            <a:picLocks noChangeAspect="1"/>
          </p:cNvPicPr>
          <p:nvPr/>
        </p:nvPicPr>
        <p:blipFill rotWithShape="1">
          <a:blip r:embed="rId6">
            <a:extLst>
              <a:ext uri="{28A0092B-C50C-407E-A947-70E740481C1C}">
                <a14:useLocalDpi xmlns:a14="http://schemas.microsoft.com/office/drawing/2010/main" val="0"/>
              </a:ext>
            </a:extLst>
          </a:blip>
          <a:srcRect b="36380"/>
          <a:stretch/>
        </p:blipFill>
        <p:spPr>
          <a:xfrm>
            <a:off x="95366" y="2174054"/>
            <a:ext cx="6361149" cy="1649618"/>
          </a:xfrm>
          <a:prstGeom prst="rect">
            <a:avLst/>
          </a:prstGeom>
        </p:spPr>
      </p:pic>
      <p:pic>
        <p:nvPicPr>
          <p:cNvPr id="8" name="图片 7">
            <a:extLst>
              <a:ext uri="{FF2B5EF4-FFF2-40B4-BE49-F238E27FC236}">
                <a16:creationId xmlns:a16="http://schemas.microsoft.com/office/drawing/2014/main" id="{A45829C6-27DA-A69F-F810-044DF910E2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197" y="963339"/>
            <a:ext cx="5528513" cy="1009376"/>
          </a:xfrm>
          <a:prstGeom prst="rect">
            <a:avLst/>
          </a:prstGeom>
        </p:spPr>
      </p:pic>
      <p:pic>
        <p:nvPicPr>
          <p:cNvPr id="10" name="图片 9">
            <a:extLst>
              <a:ext uri="{FF2B5EF4-FFF2-40B4-BE49-F238E27FC236}">
                <a16:creationId xmlns:a16="http://schemas.microsoft.com/office/drawing/2014/main" id="{AB4D0FCE-A1C1-0855-94F5-5C51D995B6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954" y="4145443"/>
            <a:ext cx="6193971" cy="622325"/>
          </a:xfrm>
          <a:prstGeom prst="rect">
            <a:avLst/>
          </a:prstGeom>
        </p:spPr>
      </p:pic>
      <p:sp>
        <p:nvSpPr>
          <p:cNvPr id="18" name="Text Box 2">
            <a:extLst>
              <a:ext uri="{FF2B5EF4-FFF2-40B4-BE49-F238E27FC236}">
                <a16:creationId xmlns:a16="http://schemas.microsoft.com/office/drawing/2014/main" id="{0EB23B76-FE77-E151-087B-AF8627F53624}"/>
              </a:ext>
            </a:extLst>
          </p:cNvPr>
          <p:cNvSpPr txBox="1"/>
          <p:nvPr/>
        </p:nvSpPr>
        <p:spPr>
          <a:xfrm>
            <a:off x="7159633" y="1865342"/>
            <a:ext cx="4800169" cy="3970318"/>
          </a:xfrm>
          <a:prstGeom prst="rect">
            <a:avLst/>
          </a:prstGeom>
          <a:noFill/>
          <a:ln w="9525">
            <a:noFill/>
          </a:ln>
        </p:spPr>
        <p:txBody>
          <a:bodyPr wrap="square">
            <a:spAutoFit/>
          </a:bodyPr>
          <a:lstStyle>
            <a:defPPr>
              <a:defRPr lang="en-US"/>
            </a:defPPr>
            <a:lvl1pPr marL="0" lvl="0" indent="0" algn="l" defTabSz="914400" rtl="0" eaLnBrk="0" fontAlgn="base" latinLnBrk="0" hangingPunct="0">
              <a:lnSpc>
                <a:spcPct val="100000"/>
              </a:lnSpc>
              <a:spcBef>
                <a:spcPct val="0"/>
              </a:spcBef>
              <a:spcAft>
                <a:spcPct val="0"/>
              </a:spcAft>
              <a:buNone/>
              <a:defRPr sz="1400" b="0" i="0" u="none" kern="1200" baseline="0">
                <a:solidFill>
                  <a:schemeClr val="tx1"/>
                </a:solidFill>
                <a:latin typeface="Times New Roman" panose="02020503050405090304" pitchFamily="18" charset="0"/>
                <a:ea typeface="+mn-ea"/>
                <a:cs typeface="+mn-cs"/>
              </a:defRPr>
            </a:lvl1pPr>
            <a:lvl2pPr marL="457200" lvl="1" indent="0" algn="l" defTabSz="914400" rtl="0" eaLnBrk="0" fontAlgn="base" latinLnBrk="0" hangingPunct="0">
              <a:lnSpc>
                <a:spcPct val="100000"/>
              </a:lnSpc>
              <a:spcBef>
                <a:spcPct val="0"/>
              </a:spcBef>
              <a:spcAft>
                <a:spcPct val="0"/>
              </a:spcAft>
              <a:buNone/>
              <a:defRPr sz="1400" b="0" i="0" u="none" kern="1200" baseline="0">
                <a:solidFill>
                  <a:schemeClr val="tx1"/>
                </a:solidFill>
                <a:latin typeface="Times New Roman" panose="0202050305040509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sz="1400" b="0" i="0" u="none" kern="1200" baseline="0">
                <a:solidFill>
                  <a:schemeClr val="tx1"/>
                </a:solidFill>
                <a:latin typeface="Times New Roman" panose="0202050305040509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sz="1400" b="0" i="0" u="none" kern="1200" baseline="0">
                <a:solidFill>
                  <a:schemeClr val="tx1"/>
                </a:solidFill>
                <a:latin typeface="Times New Roman" panose="0202050305040509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sz="1400" b="0" i="0" u="none" kern="1200" baseline="0">
                <a:solidFill>
                  <a:schemeClr val="tx1"/>
                </a:solidFill>
                <a:latin typeface="Times New Roman" panose="02020503050405090304" pitchFamily="18" charset="0"/>
                <a:ea typeface="+mn-ea"/>
                <a:cs typeface="+mn-cs"/>
              </a:defRPr>
            </a:lvl5pPr>
            <a:lvl6pPr marL="2286000" lvl="5" indent="0" algn="l" defTabSz="914400" rtl="0" eaLnBrk="0" fontAlgn="base" latinLnBrk="0" hangingPunct="0">
              <a:lnSpc>
                <a:spcPct val="100000"/>
              </a:lnSpc>
              <a:spcBef>
                <a:spcPct val="0"/>
              </a:spcBef>
              <a:spcAft>
                <a:spcPct val="0"/>
              </a:spcAft>
              <a:buNone/>
              <a:defRPr sz="1400" b="0" i="0" u="none" kern="1200" baseline="0">
                <a:solidFill>
                  <a:schemeClr val="tx1"/>
                </a:solidFill>
                <a:latin typeface="Times New Roman" panose="02020503050405090304" pitchFamily="18" charset="0"/>
                <a:ea typeface="+mn-ea"/>
                <a:cs typeface="+mn-cs"/>
              </a:defRPr>
            </a:lvl6pPr>
            <a:lvl7pPr marL="2743200" lvl="6" indent="0" algn="l" defTabSz="914400" rtl="0" eaLnBrk="0" fontAlgn="base" latinLnBrk="0" hangingPunct="0">
              <a:lnSpc>
                <a:spcPct val="100000"/>
              </a:lnSpc>
              <a:spcBef>
                <a:spcPct val="0"/>
              </a:spcBef>
              <a:spcAft>
                <a:spcPct val="0"/>
              </a:spcAft>
              <a:buNone/>
              <a:defRPr sz="1400" b="0" i="0" u="none" kern="1200" baseline="0">
                <a:solidFill>
                  <a:schemeClr val="tx1"/>
                </a:solidFill>
                <a:latin typeface="Times New Roman" panose="02020503050405090304" pitchFamily="18" charset="0"/>
                <a:ea typeface="+mn-ea"/>
                <a:cs typeface="+mn-cs"/>
              </a:defRPr>
            </a:lvl7pPr>
            <a:lvl8pPr marL="3200400" lvl="7" indent="0" algn="l" defTabSz="914400" rtl="0" eaLnBrk="0" fontAlgn="base" latinLnBrk="0" hangingPunct="0">
              <a:lnSpc>
                <a:spcPct val="100000"/>
              </a:lnSpc>
              <a:spcBef>
                <a:spcPct val="0"/>
              </a:spcBef>
              <a:spcAft>
                <a:spcPct val="0"/>
              </a:spcAft>
              <a:buNone/>
              <a:defRPr sz="1400" b="0" i="0" u="none" kern="1200" baseline="0">
                <a:solidFill>
                  <a:schemeClr val="tx1"/>
                </a:solidFill>
                <a:latin typeface="Times New Roman" panose="02020503050405090304" pitchFamily="18" charset="0"/>
                <a:ea typeface="+mn-ea"/>
                <a:cs typeface="+mn-cs"/>
              </a:defRPr>
            </a:lvl8pPr>
            <a:lvl9pPr marL="3657600" lvl="8" indent="0" algn="l" defTabSz="914400" rtl="0" eaLnBrk="0" fontAlgn="base" latinLnBrk="0" hangingPunct="0">
              <a:lnSpc>
                <a:spcPct val="100000"/>
              </a:lnSpc>
              <a:spcBef>
                <a:spcPct val="0"/>
              </a:spcBef>
              <a:spcAft>
                <a:spcPct val="0"/>
              </a:spcAft>
              <a:buNone/>
              <a:defRPr sz="1400" b="0" i="0" u="none" kern="1200" baseline="0">
                <a:solidFill>
                  <a:schemeClr val="tx1"/>
                </a:solidFill>
                <a:latin typeface="Times New Roman" panose="02020503050405090304" pitchFamily="18" charset="0"/>
                <a:ea typeface="+mn-ea"/>
                <a:cs typeface="+mn-cs"/>
              </a:defRPr>
            </a:lvl9pPr>
          </a:lstStyle>
          <a:p>
            <a:r>
              <a:rPr lang="en" altLang="zh-CN" sz="2800" dirty="0"/>
              <a:t>Challenges:</a:t>
            </a:r>
          </a:p>
          <a:p>
            <a:pPr marL="342900" indent="-342900">
              <a:buFont typeface="Arial" panose="020B0604020202020204" pitchFamily="34" charset="0"/>
              <a:buChar char="•"/>
            </a:pPr>
            <a:r>
              <a:rPr lang="en" altLang="zh-CN" sz="2800" dirty="0"/>
              <a:t>Efficiently managing surging demand;</a:t>
            </a:r>
          </a:p>
          <a:p>
            <a:pPr marL="342900" indent="-342900">
              <a:buFont typeface="Arial" panose="020B0604020202020204" pitchFamily="34" charset="0"/>
              <a:buChar char="•"/>
            </a:pPr>
            <a:r>
              <a:rPr lang="en" altLang="zh-CN" sz="2800" dirty="0"/>
              <a:t>Optimize system operations leveraging scenario-specific characteristics</a:t>
            </a:r>
            <a:r>
              <a:rPr lang="en-US" altLang="zh-CN" sz="2800" dirty="0"/>
              <a:t>;</a:t>
            </a:r>
          </a:p>
          <a:p>
            <a:pPr marL="342900" indent="-342900">
              <a:buFont typeface="Arial" panose="020B0604020202020204" pitchFamily="34" charset="0"/>
              <a:buChar char="•"/>
            </a:pPr>
            <a:r>
              <a:rPr lang="en" altLang="zh-CN" sz="2800" dirty="0"/>
              <a:t>Addressing deteriorating labor welfare and inherent safety risks.</a:t>
            </a:r>
          </a:p>
        </p:txBody>
      </p:sp>
      <p:pic>
        <p:nvPicPr>
          <p:cNvPr id="3" name="图片 2">
            <a:extLst>
              <a:ext uri="{FF2B5EF4-FFF2-40B4-BE49-F238E27FC236}">
                <a16:creationId xmlns:a16="http://schemas.microsoft.com/office/drawing/2014/main" id="{50655A4F-F5C0-9B6B-6A68-4CE70B4C26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3526" y="1638362"/>
            <a:ext cx="7772400" cy="3859691"/>
          </a:xfrm>
          <a:prstGeom prst="rect">
            <a:avLst/>
          </a:prstGeom>
        </p:spPr>
      </p:pic>
    </p:spTree>
    <p:extLst>
      <p:ext uri="{BB962C8B-B14F-4D97-AF65-F5344CB8AC3E}">
        <p14:creationId xmlns:p14="http://schemas.microsoft.com/office/powerpoint/2010/main" val="1417191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a:spLocks noChangeArrowheads="1"/>
          </p:cNvSpPr>
          <p:nvPr/>
        </p:nvSpPr>
        <p:spPr bwMode="auto">
          <a:xfrm>
            <a:off x="1124719" y="165688"/>
            <a:ext cx="33754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Related Work</a:t>
            </a:r>
            <a:endParaRPr lang="en-US" altLang="x-none"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sp>
        <p:nvSpPr>
          <p:cNvPr id="4" name="Text Box 2">
            <a:extLst>
              <a:ext uri="{FF2B5EF4-FFF2-40B4-BE49-F238E27FC236}">
                <a16:creationId xmlns:a16="http://schemas.microsoft.com/office/drawing/2014/main" id="{6399694F-8192-A46B-B07E-5C7850E8233B}"/>
              </a:ext>
            </a:extLst>
          </p:cNvPr>
          <p:cNvSpPr txBox="1"/>
          <p:nvPr/>
        </p:nvSpPr>
        <p:spPr>
          <a:xfrm>
            <a:off x="1015581" y="1256570"/>
            <a:ext cx="9945144" cy="45735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SzPct val="75000"/>
              <a:buFont typeface="Wingdings" pitchFamily="2" charset="2"/>
              <a:buChar char="l"/>
            </a:pPr>
            <a:r>
              <a:rPr lang="en-US" altLang="en-US" sz="2000" dirty="0">
                <a:latin typeface="Times New Roman" panose="02020603050405020304" pitchFamily="18" charset="0"/>
                <a:cs typeface="Times New Roman" panose="02020603050405020304" pitchFamily="18" charset="0"/>
              </a:rPr>
              <a:t>Order Assignment Optimization</a:t>
            </a:r>
          </a:p>
          <a:p>
            <a:pPr lvl="1">
              <a:buSzPct val="75000"/>
              <a:buFont typeface="Wingdings" pitchFamily="2" charset="2"/>
              <a:buChar char="l"/>
            </a:pPr>
            <a:r>
              <a:rPr lang="en-US" altLang="en-US" sz="1800" dirty="0">
                <a:latin typeface="Times New Roman" panose="02020603050405020304" pitchFamily="18" charset="0"/>
                <a:cs typeface="Times New Roman" panose="02020603050405020304" pitchFamily="18" charset="0"/>
              </a:rPr>
              <a:t>Assignment strategies like pooling or batching approaches (</a:t>
            </a:r>
            <a:r>
              <a:rPr lang="en-US" altLang="zh-CN" sz="1800" i="1" dirty="0">
                <a:latin typeface="Times New Roman" panose="02020603050405020304" pitchFamily="18" charset="0"/>
                <a:cs typeface="Times New Roman" panose="02020603050405020304" pitchFamily="18" charset="0"/>
              </a:rPr>
              <a:t>Simoni, 2023, TRC; Liang, 2024, KDD</a:t>
            </a:r>
            <a:r>
              <a:rPr lang="en-US" altLang="en-US" sz="1800" dirty="0">
                <a:latin typeface="Times New Roman" panose="02020603050405020304" pitchFamily="18" charset="0"/>
                <a:cs typeface="Times New Roman" panose="02020603050405020304" pitchFamily="18" charset="0"/>
              </a:rPr>
              <a:t>);</a:t>
            </a:r>
          </a:p>
          <a:p>
            <a:pPr lvl="1">
              <a:buSzPct val="75000"/>
              <a:buFont typeface="Wingdings" pitchFamily="2" charset="2"/>
              <a:buChar char="l"/>
            </a:pPr>
            <a:r>
              <a:rPr lang="en-US" altLang="en-US" sz="1800" dirty="0">
                <a:latin typeface="Times New Roman" panose="02020603050405020304" pitchFamily="18" charset="0"/>
                <a:cs typeface="Times New Roman" panose="02020603050405020304" pitchFamily="18" charset="0"/>
              </a:rPr>
              <a:t>ML-based techniques for recommendation or matching feature detection (</a:t>
            </a:r>
            <a:r>
              <a:rPr lang="en-US" altLang="en-US" sz="1800" i="1" dirty="0">
                <a:latin typeface="Times New Roman" panose="02020603050405020304" pitchFamily="18" charset="0"/>
                <a:cs typeface="Times New Roman" panose="02020603050405020304" pitchFamily="18" charset="0"/>
              </a:rPr>
              <a:t>Wang, 2023, </a:t>
            </a:r>
            <a:r>
              <a:rPr lang="en" altLang="zh-CN" sz="1800" i="1" dirty="0">
                <a:latin typeface="Times New Roman" panose="02020603050405020304" pitchFamily="18" charset="0"/>
                <a:cs typeface="Times New Roman" panose="02020603050405020304" pitchFamily="18" charset="0"/>
              </a:rPr>
              <a:t>TITS; Zheng, 2023, TITS; </a:t>
            </a:r>
            <a:r>
              <a:rPr lang="en-US" altLang="en-US" sz="1800" i="1" dirty="0">
                <a:solidFill>
                  <a:srgbClr val="222222"/>
                </a:solidFill>
                <a:latin typeface="Times New Roman" panose="02020603050405020304" pitchFamily="18" charset="0"/>
                <a:ea typeface="DengXian" panose="02010600030101010101" pitchFamily="2" charset="-122"/>
                <a:cs typeface="Times New Roman" panose="02020603050405020304" pitchFamily="18" charset="0"/>
              </a:rPr>
              <a:t>Chen,</a:t>
            </a:r>
            <a:r>
              <a:rPr lang="en-US" altLang="en-US" sz="1800" i="1" dirty="0">
                <a:latin typeface="Times New Roman" panose="02020603050405020304" pitchFamily="18" charset="0"/>
                <a:cs typeface="Times New Roman" panose="02020603050405020304" pitchFamily="18" charset="0"/>
              </a:rPr>
              <a:t> 2024, </a:t>
            </a:r>
            <a:r>
              <a:rPr lang="en-US" altLang="zh-CN" sz="1800" i="1" dirty="0">
                <a:solidFill>
                  <a:srgbClr val="222222"/>
                </a:solidFill>
                <a:effectLst/>
                <a:latin typeface="Times New Roman" panose="02020603050405020304" pitchFamily="18" charset="0"/>
                <a:ea typeface="DengXian" panose="02010600030101010101" pitchFamily="2" charset="-122"/>
                <a:cs typeface="Times New Roman" panose="02020603050405020304" pitchFamily="18" charset="0"/>
              </a:rPr>
              <a:t>TITS</a:t>
            </a:r>
            <a:r>
              <a:rPr lang="en-US" altLang="en-US" sz="1800" dirty="0">
                <a:latin typeface="Times New Roman" panose="02020603050405020304" pitchFamily="18" charset="0"/>
                <a:cs typeface="Times New Roman" panose="02020603050405020304" pitchFamily="18" charset="0"/>
              </a:rPr>
              <a:t>).</a:t>
            </a:r>
          </a:p>
          <a:p>
            <a:pPr>
              <a:buSzPct val="75000"/>
              <a:buFont typeface="Wingdings" pitchFamily="2" charset="2"/>
              <a:buChar char="l"/>
            </a:pPr>
            <a:r>
              <a:rPr lang="en-US" altLang="en-US" sz="2000" dirty="0">
                <a:latin typeface="Times New Roman" panose="02020603050405020304" pitchFamily="18" charset="0"/>
                <a:cs typeface="Times New Roman" panose="02020603050405020304" pitchFamily="18" charset="0"/>
              </a:rPr>
              <a:t>Courier Behavior Modeling</a:t>
            </a:r>
          </a:p>
          <a:p>
            <a:pPr lvl="1">
              <a:buSzPct val="75000"/>
              <a:buFont typeface="Wingdings" pitchFamily="2" charset="2"/>
              <a:buChar char="l"/>
            </a:pPr>
            <a:r>
              <a:rPr lang="en-US" altLang="en-US" sz="1800" dirty="0">
                <a:latin typeface="Times New Roman" panose="02020603050405020304" pitchFamily="18" charset="0"/>
                <a:cs typeface="Times New Roman" panose="02020603050405020304" pitchFamily="18" charset="0"/>
              </a:rPr>
              <a:t>Courier route decisions and travel time prediction (</a:t>
            </a:r>
            <a:r>
              <a:rPr lang="en-US" altLang="en-US" sz="1800" i="1" dirty="0">
                <a:latin typeface="Times New Roman" panose="02020603050405020304" pitchFamily="18" charset="0"/>
                <a:cs typeface="Times New Roman" panose="02020603050405020304" pitchFamily="18" charset="0"/>
              </a:rPr>
              <a:t>Gao, 2021, KDD;</a:t>
            </a:r>
            <a:r>
              <a:rPr lang="en-US" altLang="zh-CN" sz="1800" i="1" dirty="0">
                <a:latin typeface="Times New Roman" panose="02020603050405020304" pitchFamily="18" charset="0"/>
                <a:cs typeface="Times New Roman" panose="02020603050405020304" pitchFamily="18" charset="0"/>
              </a:rPr>
              <a:t> Reyes, 2018, Optimization Online; </a:t>
            </a:r>
            <a:r>
              <a:rPr lang="en-US" altLang="zh-CN" sz="1800" i="1" dirty="0" err="1">
                <a:latin typeface="Times New Roman" panose="02020603050405020304" pitchFamily="18" charset="0"/>
                <a:cs typeface="Times New Roman" panose="02020603050405020304" pitchFamily="18" charset="0"/>
              </a:rPr>
              <a:t>Yildiz</a:t>
            </a:r>
            <a:r>
              <a:rPr lang="en-US" altLang="zh-CN" sz="1800" i="1" dirty="0">
                <a:latin typeface="Times New Roman" panose="02020603050405020304" pitchFamily="18" charset="0"/>
                <a:cs typeface="Times New Roman" panose="02020603050405020304" pitchFamily="18" charset="0"/>
              </a:rPr>
              <a:t>, 2019, TS</a:t>
            </a:r>
            <a:r>
              <a:rPr lang="en-US" altLang="en-US" sz="1800" dirty="0">
                <a:latin typeface="Times New Roman" panose="02020603050405020304" pitchFamily="18" charset="0"/>
                <a:cs typeface="Times New Roman" panose="02020603050405020304" pitchFamily="18" charset="0"/>
              </a:rPr>
              <a:t>);</a:t>
            </a:r>
          </a:p>
          <a:p>
            <a:pPr lvl="1">
              <a:buSzPct val="75000"/>
              <a:buFont typeface="Wingdings" pitchFamily="2" charset="2"/>
              <a:buChar char="l"/>
            </a:pPr>
            <a:r>
              <a:rPr lang="en-US" altLang="en-US" sz="1800" dirty="0">
                <a:latin typeface="Times New Roman" panose="02020603050405020304" pitchFamily="18" charset="0"/>
                <a:cs typeface="Times New Roman" panose="02020603050405020304" pitchFamily="18" charset="0"/>
              </a:rPr>
              <a:t>Optimization of service and dispatching area (</a:t>
            </a:r>
            <a:r>
              <a:rPr lang="en-US" altLang="en-US" sz="1800" i="1" dirty="0">
                <a:latin typeface="Times New Roman" panose="02020603050405020304" pitchFamily="18" charset="0"/>
                <a:cs typeface="Times New Roman" panose="02020603050405020304" pitchFamily="18" charset="0"/>
              </a:rPr>
              <a:t>Y</a:t>
            </a:r>
            <a:r>
              <a:rPr lang="en-US" altLang="zh-CN" sz="1800" i="1" dirty="0">
                <a:latin typeface="Times New Roman" panose="02020603050405020304" pitchFamily="18" charset="0"/>
                <a:cs typeface="Times New Roman" panose="02020603050405020304" pitchFamily="18" charset="0"/>
              </a:rPr>
              <a:t>ang, 2024, </a:t>
            </a:r>
            <a:r>
              <a:rPr lang="en" altLang="zh-CN" sz="1800" i="1" dirty="0">
                <a:latin typeface="Times New Roman" panose="02020603050405020304" pitchFamily="18" charset="0"/>
                <a:cs typeface="Times New Roman" panose="02020603050405020304" pitchFamily="18" charset="0"/>
              </a:rPr>
              <a:t>TRC</a:t>
            </a:r>
            <a:r>
              <a:rPr lang="en-US" altLang="en-US" sz="1800" dirty="0">
                <a:latin typeface="Times New Roman" panose="02020603050405020304" pitchFamily="18" charset="0"/>
                <a:cs typeface="Times New Roman" panose="02020603050405020304" pitchFamily="18" charset="0"/>
              </a:rPr>
              <a:t>);</a:t>
            </a:r>
          </a:p>
          <a:p>
            <a:pPr lvl="1">
              <a:buSzPct val="75000"/>
              <a:buFont typeface="Wingdings" pitchFamily="2" charset="2"/>
              <a:buChar char="l"/>
            </a:pPr>
            <a:r>
              <a:rPr lang="en-US" altLang="en-US" sz="1800" dirty="0">
                <a:latin typeface="Times New Roman" panose="02020603050405020304" pitchFamily="18" charset="0"/>
                <a:cs typeface="Times New Roman" panose="02020603050405020304" pitchFamily="18" charset="0"/>
              </a:rPr>
              <a:t>Balance </a:t>
            </a:r>
            <a:r>
              <a:rPr lang="en" altLang="en-US" sz="1800" dirty="0">
                <a:latin typeface="Times New Roman" panose="02020603050405020304" pitchFamily="18" charset="0"/>
                <a:cs typeface="Times New Roman" panose="02020603050405020304" pitchFamily="18" charset="0"/>
              </a:rPr>
              <a:t>h</a:t>
            </a:r>
            <a:r>
              <a:rPr lang="en" altLang="zh-CN" sz="1800" dirty="0">
                <a:latin typeface="Times New Roman" panose="02020603050405020304" pitchFamily="18" charset="0"/>
                <a:cs typeface="Times New Roman" panose="02020603050405020304" pitchFamily="18" charset="0"/>
              </a:rPr>
              <a:t>eterogeneous</a:t>
            </a:r>
            <a:r>
              <a:rPr lang="en-US" altLang="en-US" sz="1800" dirty="0">
                <a:latin typeface="Times New Roman" panose="02020603050405020304" pitchFamily="18" charset="0"/>
                <a:cs typeface="Times New Roman" panose="02020603050405020304" pitchFamily="18" charset="0"/>
              </a:rPr>
              <a:t> couriers types (</a:t>
            </a:r>
            <a:r>
              <a:rPr lang="en-US" altLang="zh-CN" sz="1800" i="1" dirty="0">
                <a:latin typeface="Times New Roman" panose="02020603050405020304" pitchFamily="18" charset="0"/>
                <a:cs typeface="Times New Roman" panose="02020603050405020304" pitchFamily="18" charset="0"/>
              </a:rPr>
              <a:t>Behrendt, 2023, TS; </a:t>
            </a:r>
            <a:r>
              <a:rPr lang="en-US" altLang="zh-CN" sz="1800" i="1" dirty="0" err="1">
                <a:latin typeface="Times New Roman" panose="02020603050405020304" pitchFamily="18" charset="0"/>
                <a:cs typeface="Times New Roman" panose="02020603050405020304" pitchFamily="18" charset="0"/>
              </a:rPr>
              <a:t>Auad</a:t>
            </a:r>
            <a:r>
              <a:rPr lang="en-US" altLang="zh-CN" sz="1800" i="1" dirty="0">
                <a:latin typeface="Times New Roman" panose="02020603050405020304" pitchFamily="18" charset="0"/>
                <a:cs typeface="Times New Roman" panose="02020603050405020304" pitchFamily="18" charset="0"/>
              </a:rPr>
              <a:t>, 2024, TS</a:t>
            </a:r>
            <a:r>
              <a:rPr lang="en-US" altLang="en-US" sz="1800" dirty="0">
                <a:latin typeface="Times New Roman" panose="02020603050405020304" pitchFamily="18" charset="0"/>
                <a:cs typeface="Times New Roman" panose="02020603050405020304" pitchFamily="18" charset="0"/>
              </a:rPr>
              <a:t>).</a:t>
            </a:r>
          </a:p>
          <a:p>
            <a:pPr>
              <a:buSzPct val="75000"/>
              <a:buFont typeface="Wingdings" pitchFamily="2" charset="2"/>
              <a:buChar char="l"/>
            </a:pPr>
            <a:r>
              <a:rPr lang="en-US" altLang="en-US" sz="2000" dirty="0">
                <a:latin typeface="Times New Roman" panose="02020603050405020304" pitchFamily="18" charset="0"/>
                <a:cs typeface="Times New Roman" panose="02020603050405020304" pitchFamily="18" charset="0"/>
              </a:rPr>
              <a:t>Spatiotemporal Demand Estimation</a:t>
            </a:r>
          </a:p>
          <a:p>
            <a:pPr lvl="1">
              <a:buSzPct val="75000"/>
              <a:buFont typeface="Wingdings" pitchFamily="2" charset="2"/>
              <a:buChar char="l"/>
            </a:pPr>
            <a:r>
              <a:rPr lang="en-US" altLang="en-US" sz="1800" dirty="0">
                <a:latin typeface="Times New Roman" panose="02020603050405020304" pitchFamily="18" charset="0"/>
                <a:cs typeface="Times New Roman" panose="02020603050405020304" pitchFamily="18" charset="0"/>
              </a:rPr>
              <a:t>Model possible occurrence and distribution of orders (</a:t>
            </a:r>
            <a:r>
              <a:rPr lang="en-US" altLang="zh-CN" sz="1800" i="1" dirty="0" err="1">
                <a:latin typeface="Times New Roman" panose="02020603050405020304" pitchFamily="18" charset="0"/>
                <a:cs typeface="Times New Roman" panose="02020603050405020304" pitchFamily="18" charset="0"/>
              </a:rPr>
              <a:t>Guda</a:t>
            </a:r>
            <a:r>
              <a:rPr lang="en-US" altLang="zh-CN" sz="1800" i="1" dirty="0">
                <a:latin typeface="Times New Roman" panose="02020603050405020304" pitchFamily="18" charset="0"/>
                <a:cs typeface="Times New Roman" panose="02020603050405020304" pitchFamily="18" charset="0"/>
              </a:rPr>
              <a:t>, 2019, MS; </a:t>
            </a:r>
            <a:r>
              <a:rPr lang="en-US" altLang="en-US" sz="1800" i="1" dirty="0">
                <a:latin typeface="Times New Roman" panose="02020603050405020304" pitchFamily="18" charset="0"/>
                <a:cs typeface="Times New Roman" panose="02020603050405020304" pitchFamily="18" charset="0"/>
              </a:rPr>
              <a:t>Liang, 2024, </a:t>
            </a:r>
            <a:r>
              <a:rPr lang="en-US" altLang="zh-CN" sz="1800" i="1" dirty="0">
                <a:latin typeface="Times New Roman" panose="02020603050405020304" pitchFamily="18" charset="0"/>
                <a:cs typeface="Times New Roman" panose="02020603050405020304" pitchFamily="18" charset="0"/>
              </a:rPr>
              <a:t>INFORMS Journal on Applied Analytics</a:t>
            </a:r>
            <a:r>
              <a:rPr lang="en-US" altLang="en-US" sz="1800" dirty="0">
                <a:latin typeface="Times New Roman" panose="02020603050405020304" pitchFamily="18" charset="0"/>
                <a:cs typeface="Times New Roman" panose="02020603050405020304" pitchFamily="18" charset="0"/>
              </a:rPr>
              <a:t>);</a:t>
            </a:r>
          </a:p>
          <a:p>
            <a:pPr lvl="1">
              <a:buSzPct val="75000"/>
              <a:buFont typeface="Wingdings" pitchFamily="2" charset="2"/>
              <a:buChar char="l"/>
            </a:pPr>
            <a:r>
              <a:rPr lang="en" altLang="zh-CN" sz="1800" dirty="0">
                <a:latin typeface="Times New Roman" panose="02020603050405020304" pitchFamily="18" charset="0"/>
                <a:cs typeface="Times New Roman" panose="02020603050405020304" pitchFamily="18" charset="0"/>
              </a:rPr>
              <a:t>Demand Anticipation for Strategic Dispatching </a:t>
            </a:r>
            <a:r>
              <a:rPr lang="en-US" altLang="en-US" sz="1800" dirty="0">
                <a:latin typeface="Times New Roman" panose="02020603050405020304" pitchFamily="18" charset="0"/>
                <a:cs typeface="Times New Roman" panose="02020603050405020304" pitchFamily="18" charset="0"/>
              </a:rPr>
              <a:t>(</a:t>
            </a:r>
            <a:r>
              <a:rPr lang="en-US" altLang="en-US" sz="1800" i="1" dirty="0" err="1">
                <a:latin typeface="Times New Roman" panose="02020603050405020304" pitchFamily="18" charset="0"/>
                <a:cs typeface="Times New Roman" panose="02020603050405020304" pitchFamily="18" charset="0"/>
              </a:rPr>
              <a:t>Voccia</a:t>
            </a:r>
            <a:r>
              <a:rPr lang="en-US" altLang="en-US" sz="1800" i="1" dirty="0">
                <a:latin typeface="Times New Roman" panose="02020603050405020304" pitchFamily="18" charset="0"/>
                <a:cs typeface="Times New Roman" panose="02020603050405020304" pitchFamily="18" charset="0"/>
              </a:rPr>
              <a:t>, 2019, TS</a:t>
            </a:r>
            <a:r>
              <a:rPr lang="en-US" altLang="en-US" sz="1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6824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a:spLocks noChangeArrowheads="1"/>
          </p:cNvSpPr>
          <p:nvPr/>
        </p:nvSpPr>
        <p:spPr bwMode="auto">
          <a:xfrm>
            <a:off x="1124719" y="165688"/>
            <a:ext cx="33754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Motivation</a:t>
            </a:r>
            <a:endParaRPr lang="en-US" altLang="x-none"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sp>
        <p:nvSpPr>
          <p:cNvPr id="4" name="Text Box 2">
            <a:extLst>
              <a:ext uri="{FF2B5EF4-FFF2-40B4-BE49-F238E27FC236}">
                <a16:creationId xmlns:a16="http://schemas.microsoft.com/office/drawing/2014/main" id="{6399694F-8192-A46B-B07E-5C7850E8233B}"/>
              </a:ext>
            </a:extLst>
          </p:cNvPr>
          <p:cNvSpPr txBox="1"/>
          <p:nvPr/>
        </p:nvSpPr>
        <p:spPr>
          <a:xfrm>
            <a:off x="434226" y="1581731"/>
            <a:ext cx="11467390" cy="415139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nSpc>
                <a:spcPct val="150000"/>
              </a:lnSpc>
              <a:buNone/>
            </a:pPr>
            <a:r>
              <a:rPr lang="en" altLang="zh-CN" sz="2800" dirty="0">
                <a:latin typeface="Times New Roman" panose="02020603050405020304" pitchFamily="18" charset="0"/>
                <a:cs typeface="Times New Roman" panose="02020603050405020304" pitchFamily="18" charset="0"/>
              </a:rPr>
              <a:t>Propose a novel and generalizable framework for the </a:t>
            </a:r>
            <a:r>
              <a:rPr lang="en" altLang="zh-CN" sz="2800" b="1" dirty="0">
                <a:latin typeface="Times New Roman" panose="02020603050405020304" pitchFamily="18" charset="0"/>
                <a:cs typeface="Times New Roman" panose="02020603050405020304" pitchFamily="18" charset="0"/>
              </a:rPr>
              <a:t>large-scale</a:t>
            </a:r>
            <a:r>
              <a:rPr lang="en-US" altLang="zh-CN" sz="2800" b="1" dirty="0">
                <a:latin typeface="Times New Roman" panose="02020603050405020304" pitchFamily="18" charset="0"/>
                <a:cs typeface="Times New Roman" panose="02020603050405020304" pitchFamily="18" charset="0"/>
              </a:rPr>
              <a:t>,</a:t>
            </a:r>
            <a:r>
              <a:rPr lang="en" altLang="zh-CN" sz="2800" b="1" dirty="0">
                <a:latin typeface="Times New Roman" panose="02020603050405020304" pitchFamily="18" charset="0"/>
                <a:cs typeface="Times New Roman" panose="02020603050405020304" pitchFamily="18" charset="0"/>
              </a:rPr>
              <a:t> time-sensitive</a:t>
            </a:r>
            <a:r>
              <a:rPr lang="en" altLang="zh-CN"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in-time delivery system that</a:t>
            </a:r>
            <a:r>
              <a:rPr lang="en"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    </a:t>
            </a:r>
            <a:endParaRPr lang="en" altLang="zh-CN" sz="2400" dirty="0">
              <a:latin typeface="Times New Roman" panose="02020603050405020304" pitchFamily="18" charset="0"/>
              <a:cs typeface="Times New Roman" panose="02020603050405020304" pitchFamily="18" charset="0"/>
            </a:endParaRPr>
          </a:p>
          <a:p>
            <a:pPr marL="400050">
              <a:lnSpc>
                <a:spcPct val="150000"/>
              </a:lnSpc>
              <a:buSzPct val="75000"/>
              <a:buFont typeface="Wingdings" pitchFamily="2" charset="2"/>
              <a:buChar char="l"/>
            </a:pPr>
            <a:r>
              <a:rPr lang="en" altLang="zh-CN" sz="2800" dirty="0">
                <a:latin typeface="Times New Roman" panose="02020603050405020304" pitchFamily="18" charset="0"/>
                <a:cs typeface="Times New Roman" panose="02020603050405020304" pitchFamily="18" charset="0"/>
              </a:rPr>
              <a:t>Enables </a:t>
            </a:r>
            <a:r>
              <a:rPr lang="en" altLang="zh-CN" sz="2800" b="1" dirty="0">
                <a:latin typeface="Times New Roman" panose="02020603050405020304" pitchFamily="18" charset="0"/>
                <a:cs typeface="Times New Roman" panose="02020603050405020304" pitchFamily="18" charset="0"/>
              </a:rPr>
              <a:t>efficient </a:t>
            </a:r>
            <a:r>
              <a:rPr lang="en-US" altLang="zh-CN" sz="2800" b="1" dirty="0">
                <a:latin typeface="Times New Roman" panose="02020603050405020304" pitchFamily="18" charset="0"/>
                <a:cs typeface="Times New Roman" panose="02020603050405020304" pitchFamily="18" charset="0"/>
              </a:rPr>
              <a:t>and adaptive </a:t>
            </a:r>
            <a:r>
              <a:rPr lang="en" altLang="zh-CN" sz="2800" b="1" dirty="0">
                <a:latin typeface="Times New Roman" panose="02020603050405020304" pitchFamily="18" charset="0"/>
                <a:cs typeface="Times New Roman" panose="02020603050405020304" pitchFamily="18" charset="0"/>
              </a:rPr>
              <a:t>responses </a:t>
            </a:r>
            <a:r>
              <a:rPr lang="en" altLang="zh-CN" sz="2800" dirty="0">
                <a:latin typeface="Times New Roman" panose="02020603050405020304" pitchFamily="18" charset="0"/>
                <a:cs typeface="Times New Roman" panose="02020603050405020304" pitchFamily="18" charset="0"/>
              </a:rPr>
              <a:t>to dynamic and surging demand</a:t>
            </a:r>
            <a:r>
              <a:rPr lang="en-US" altLang="en-US" sz="2800" dirty="0">
                <a:latin typeface="Times New Roman" panose="02020603050405020304" pitchFamily="18" charset="0"/>
                <a:cs typeface="Times New Roman" panose="02020603050405020304" pitchFamily="18" charset="0"/>
              </a:rPr>
              <a:t>;</a:t>
            </a:r>
          </a:p>
          <a:p>
            <a:pPr marL="400050">
              <a:lnSpc>
                <a:spcPct val="150000"/>
              </a:lnSpc>
              <a:buSzPct val="75000"/>
              <a:buFont typeface="Wingdings" pitchFamily="2" charset="2"/>
              <a:buChar char="l"/>
            </a:pPr>
            <a:r>
              <a:rPr lang="en" altLang="zh-CN" sz="2800" dirty="0">
                <a:latin typeface="Times New Roman" panose="02020603050405020304" pitchFamily="18" charset="0"/>
                <a:cs typeface="Times New Roman" panose="02020603050405020304" pitchFamily="18" charset="0"/>
              </a:rPr>
              <a:t>Balances the diverse and potentially conflicting </a:t>
            </a:r>
            <a:r>
              <a:rPr lang="en" altLang="zh-CN" sz="2800" b="1" dirty="0">
                <a:latin typeface="Times New Roman" panose="02020603050405020304" pitchFamily="18" charset="0"/>
                <a:cs typeface="Times New Roman" panose="02020603050405020304" pitchFamily="18" charset="0"/>
              </a:rPr>
              <a:t>objectives of multiple stakeholders</a:t>
            </a:r>
            <a:r>
              <a:rPr lang="en-US" altLang="zh-CN" sz="2800" dirty="0">
                <a:latin typeface="Times New Roman" panose="02020603050405020304" pitchFamily="18" charset="0"/>
                <a:cs typeface="Times New Roman" panose="02020603050405020304" pitchFamily="18" charset="0"/>
              </a:rPr>
              <a:t>;</a:t>
            </a:r>
          </a:p>
          <a:p>
            <a:pPr marL="400050">
              <a:lnSpc>
                <a:spcPct val="150000"/>
              </a:lnSpc>
              <a:buSzPct val="75000"/>
              <a:buFont typeface="Wingdings" pitchFamily="2" charset="2"/>
              <a:buChar char="l"/>
            </a:pPr>
            <a:r>
              <a:rPr lang="en" altLang="zh-CN" sz="2800" dirty="0">
                <a:latin typeface="Times New Roman" panose="02020603050405020304" pitchFamily="18" charset="0"/>
                <a:cs typeface="Times New Roman" panose="02020603050405020304" pitchFamily="18" charset="0"/>
              </a:rPr>
              <a:t>Extends optimization horizons to </a:t>
            </a:r>
            <a:r>
              <a:rPr lang="en" altLang="zh-CN" sz="2800" b="1" dirty="0">
                <a:latin typeface="Times New Roman" panose="02020603050405020304" pitchFamily="18" charset="0"/>
                <a:cs typeface="Times New Roman" panose="02020603050405020304" pitchFamily="18" charset="0"/>
              </a:rPr>
              <a:t>long-term </a:t>
            </a:r>
            <a:r>
              <a:rPr lang="en" altLang="zh-CN" sz="2800" dirty="0">
                <a:latin typeface="Times New Roman" panose="02020603050405020304" pitchFamily="18" charset="0"/>
                <a:cs typeface="Times New Roman" panose="02020603050405020304" pitchFamily="18" charset="0"/>
              </a:rPr>
              <a:t>sustainability and performance</a:t>
            </a:r>
            <a:r>
              <a:rPr lang="en-US" altLang="zh-CN" sz="28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97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a:spLocks noChangeArrowheads="1"/>
          </p:cNvSpPr>
          <p:nvPr/>
        </p:nvSpPr>
        <p:spPr bwMode="auto">
          <a:xfrm>
            <a:off x="1124719" y="165688"/>
            <a:ext cx="33754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Contributions</a:t>
            </a:r>
            <a:endParaRPr lang="en-US" altLang="x-none"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sp>
        <p:nvSpPr>
          <p:cNvPr id="4" name="Text Box 2">
            <a:extLst>
              <a:ext uri="{FF2B5EF4-FFF2-40B4-BE49-F238E27FC236}">
                <a16:creationId xmlns:a16="http://schemas.microsoft.com/office/drawing/2014/main" id="{6399694F-8192-A46B-B07E-5C7850E8233B}"/>
              </a:ext>
            </a:extLst>
          </p:cNvPr>
          <p:cNvSpPr txBox="1"/>
          <p:nvPr/>
        </p:nvSpPr>
        <p:spPr>
          <a:xfrm>
            <a:off x="277411" y="850137"/>
            <a:ext cx="5981875" cy="600786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457200" indent="-457200">
              <a:lnSpc>
                <a:spcPct val="150000"/>
              </a:lnSpc>
              <a:buFont typeface="+mj-lt"/>
              <a:buAutoNum type="arabicPeriod"/>
            </a:pPr>
            <a:r>
              <a:rPr lang="en-US" altLang="zh-CN" sz="2000" b="1" dirty="0">
                <a:latin typeface="Times New Roman" panose="02020603050405020304" pitchFamily="18" charset="0"/>
                <a:cs typeface="Times New Roman" panose="02020603050405020304" pitchFamily="18" charset="0"/>
              </a:rPr>
              <a:t>Modeling: </a:t>
            </a:r>
          </a:p>
          <a:p>
            <a:pPr lvl="1">
              <a:lnSpc>
                <a:spcPct val="150000"/>
              </a:lnSpc>
              <a:buSzPct val="75000"/>
              <a:buFont typeface="Wingdings" pitchFamily="2" charset="2"/>
              <a:buChar char="l"/>
            </a:pPr>
            <a:r>
              <a:rPr lang="en-US" altLang="zh-CN" sz="2000" dirty="0">
                <a:latin typeface="Times New Roman" panose="02020603050405020304" pitchFamily="18" charset="0"/>
                <a:cs typeface="Times New Roman" panose="02020603050405020304" pitchFamily="18" charset="0"/>
              </a:rPr>
              <a:t>RL+OR hybrid framework</a:t>
            </a:r>
          </a:p>
          <a:p>
            <a:pPr lvl="1">
              <a:lnSpc>
                <a:spcPct val="150000"/>
              </a:lnSpc>
              <a:buSzPct val="75000"/>
              <a:buFont typeface="Wingdings" pitchFamily="2" charset="2"/>
              <a:buChar char="l"/>
            </a:pPr>
            <a:r>
              <a:rPr lang="en-US" altLang="zh-CN" sz="2000" dirty="0">
                <a:latin typeface="Times New Roman" panose="02020603050405020304" pitchFamily="18" charset="0"/>
                <a:cs typeface="Times New Roman" panose="02020603050405020304" pitchFamily="18" charset="0"/>
              </a:rPr>
              <a:t>A bi-level solution paradigm</a:t>
            </a:r>
          </a:p>
          <a:p>
            <a:pPr marL="457200" indent="-457200">
              <a:lnSpc>
                <a:spcPct val="150000"/>
              </a:lnSpc>
              <a:buFont typeface="+mj-lt"/>
              <a:buAutoNum type="arabicPeriod" startAt="2"/>
            </a:pPr>
            <a:r>
              <a:rPr lang="en-US" altLang="en-US" sz="2000" b="1" dirty="0">
                <a:solidFill>
                  <a:schemeClr val="accent3">
                    <a:lumMod val="60000"/>
                    <a:lumOff val="40000"/>
                  </a:schemeClr>
                </a:solidFill>
                <a:latin typeface="Times New Roman" panose="02020603050405020304" pitchFamily="18" charset="0"/>
                <a:cs typeface="Times New Roman" panose="02020603050405020304" pitchFamily="18" charset="0"/>
              </a:rPr>
              <a:t>Algorithmic</a:t>
            </a:r>
            <a:r>
              <a:rPr lang="zh-CN" altLang="en-US" sz="2000" b="1" dirty="0">
                <a:solidFill>
                  <a:schemeClr val="accent3">
                    <a:lumMod val="60000"/>
                    <a:lumOff val="40000"/>
                  </a:schemeClr>
                </a:solidFill>
                <a:latin typeface="Times New Roman" panose="02020603050405020304" pitchFamily="18" charset="0"/>
                <a:cs typeface="Times New Roman" panose="02020603050405020304" pitchFamily="18" charset="0"/>
              </a:rPr>
              <a:t> </a:t>
            </a:r>
            <a:r>
              <a:rPr lang="en" altLang="zh-CN" sz="2000" b="1" dirty="0">
                <a:solidFill>
                  <a:schemeClr val="accent3">
                    <a:lumMod val="60000"/>
                    <a:lumOff val="40000"/>
                  </a:schemeClr>
                </a:solidFill>
                <a:latin typeface="Times New Roman" panose="02020603050405020304" pitchFamily="18" charset="0"/>
                <a:cs typeface="Times New Roman" panose="02020603050405020304" pitchFamily="18" charset="0"/>
              </a:rPr>
              <a:t>Structure</a:t>
            </a:r>
            <a:r>
              <a:rPr lang="en-US" altLang="en-US" sz="2000" b="1" dirty="0">
                <a:solidFill>
                  <a:schemeClr val="accent3">
                    <a:lumMod val="60000"/>
                    <a:lumOff val="40000"/>
                  </a:schemeClr>
                </a:solidFill>
                <a:latin typeface="Times New Roman" panose="02020603050405020304" pitchFamily="18" charset="0"/>
                <a:cs typeface="Times New Roman" panose="02020603050405020304" pitchFamily="18" charset="0"/>
              </a:rPr>
              <a:t>: </a:t>
            </a:r>
          </a:p>
          <a:p>
            <a:pPr lvl="1">
              <a:lnSpc>
                <a:spcPct val="150000"/>
              </a:lnSpc>
              <a:buSzPct val="75000"/>
              <a:buFont typeface="Wingdings" pitchFamily="2" charset="2"/>
              <a:buChar char="l"/>
            </a:pPr>
            <a:r>
              <a:rPr lang="en" altLang="zh-CN" sz="2000" b="1" dirty="0">
                <a:solidFill>
                  <a:schemeClr val="accent3">
                    <a:lumMod val="60000"/>
                    <a:lumOff val="40000"/>
                  </a:schemeClr>
                </a:solidFill>
                <a:latin typeface="Times New Roman" panose="02020603050405020304" pitchFamily="18" charset="0"/>
                <a:cs typeface="Times New Roman" panose="02020603050405020304" pitchFamily="18" charset="0"/>
              </a:rPr>
              <a:t>Multi-agent problem</a:t>
            </a:r>
            <a:r>
              <a:rPr lang="en-US" altLang="zh-CN" sz="2000" b="1" dirty="0">
                <a:solidFill>
                  <a:schemeClr val="accent3">
                    <a:lumMod val="60000"/>
                    <a:lumOff val="40000"/>
                  </a:schemeClr>
                </a:solidFill>
                <a:latin typeface="Times New Roman" panose="02020603050405020304" pitchFamily="18" charset="0"/>
                <a:cs typeface="Times New Roman" panose="02020603050405020304" pitchFamily="18" charset="0"/>
              </a:rPr>
              <a:t>: </a:t>
            </a:r>
            <a:r>
              <a:rPr lang="en" altLang="zh-CN" sz="2000" dirty="0">
                <a:solidFill>
                  <a:schemeClr val="accent3">
                    <a:lumMod val="60000"/>
                    <a:lumOff val="40000"/>
                  </a:schemeClr>
                </a:solidFill>
                <a:latin typeface="Times New Roman" panose="02020603050405020304" pitchFamily="18" charset="0"/>
                <a:cs typeface="Times New Roman" panose="02020603050405020304" pitchFamily="18" charset="0"/>
              </a:rPr>
              <a:t>Grouped-Actor Policy Proximal Optimization (GAPPO) algorithm.</a:t>
            </a:r>
          </a:p>
          <a:p>
            <a:pPr lvl="1">
              <a:lnSpc>
                <a:spcPct val="150000"/>
              </a:lnSpc>
              <a:buSzPct val="75000"/>
              <a:buFont typeface="Wingdings" pitchFamily="2" charset="2"/>
              <a:buChar char="l"/>
            </a:pPr>
            <a:r>
              <a:rPr lang="en" altLang="zh-CN" sz="2000" b="1" dirty="0">
                <a:solidFill>
                  <a:schemeClr val="accent3">
                    <a:lumMod val="60000"/>
                    <a:lumOff val="40000"/>
                  </a:schemeClr>
                </a:solidFill>
                <a:latin typeface="Times New Roman" panose="02020603050405020304" pitchFamily="18" charset="0"/>
                <a:cs typeface="Times New Roman" panose="02020603050405020304" pitchFamily="18" charset="0"/>
              </a:rPr>
              <a:t>Demand estimation</a:t>
            </a:r>
            <a:r>
              <a:rPr lang="en-US" altLang="zh-CN" sz="2000" b="1" dirty="0">
                <a:solidFill>
                  <a:schemeClr val="accent3">
                    <a:lumMod val="60000"/>
                    <a:lumOff val="40000"/>
                  </a:schemeClr>
                </a:solidFill>
                <a:latin typeface="Times New Roman" panose="02020603050405020304" pitchFamily="18" charset="0"/>
                <a:cs typeface="Times New Roman" panose="02020603050405020304" pitchFamily="18" charset="0"/>
              </a:rPr>
              <a:t>: </a:t>
            </a:r>
            <a:r>
              <a:rPr lang="en" altLang="zh-CN" sz="2000" dirty="0" err="1">
                <a:solidFill>
                  <a:schemeClr val="accent3">
                    <a:lumMod val="60000"/>
                    <a:lumOff val="40000"/>
                  </a:schemeClr>
                </a:solidFill>
                <a:latin typeface="Times New Roman" panose="02020603050405020304" pitchFamily="18" charset="0"/>
                <a:cs typeface="Times New Roman" panose="02020603050405020304" pitchFamily="18" charset="0"/>
              </a:rPr>
              <a:t>Spatio</a:t>
            </a:r>
            <a:r>
              <a:rPr lang="en" altLang="zh-CN" sz="2000" dirty="0">
                <a:solidFill>
                  <a:schemeClr val="accent3">
                    <a:lumMod val="60000"/>
                    <a:lumOff val="40000"/>
                  </a:schemeClr>
                </a:solidFill>
                <a:latin typeface="Times New Roman" panose="02020603050405020304" pitchFamily="18" charset="0"/>
                <a:cs typeface="Times New Roman" panose="02020603050405020304" pitchFamily="18" charset="0"/>
              </a:rPr>
              <a:t>-Temporal Demand Forecasting Model (STDFM);</a:t>
            </a:r>
          </a:p>
          <a:p>
            <a:pPr lvl="1">
              <a:lnSpc>
                <a:spcPct val="150000"/>
              </a:lnSpc>
              <a:buSzPct val="75000"/>
              <a:buFont typeface="Wingdings" pitchFamily="2" charset="2"/>
              <a:buChar char="l"/>
            </a:pPr>
            <a:r>
              <a:rPr lang="en" altLang="zh-CN" sz="2000" b="1" dirty="0">
                <a:solidFill>
                  <a:schemeClr val="accent3">
                    <a:lumMod val="60000"/>
                    <a:lumOff val="40000"/>
                  </a:schemeClr>
                </a:solidFill>
                <a:latin typeface="Times New Roman" panose="02020603050405020304" pitchFamily="18" charset="0"/>
                <a:cs typeface="Times New Roman" panose="02020603050405020304" pitchFamily="18" charset="0"/>
              </a:rPr>
              <a:t>Matching: </a:t>
            </a:r>
            <a:r>
              <a:rPr lang="en" altLang="zh-CN" sz="2000" dirty="0">
                <a:solidFill>
                  <a:schemeClr val="accent3">
                    <a:lumMod val="60000"/>
                    <a:lumOff val="40000"/>
                  </a:schemeClr>
                </a:solidFill>
                <a:latin typeface="Times New Roman" panose="02020603050405020304" pitchFamily="18" charset="0"/>
                <a:cs typeface="Times New Roman" panose="02020603050405020304" pitchFamily="18" charset="0"/>
              </a:rPr>
              <a:t>Delay Matching with Estimation (DM&amp;F) algorithm;</a:t>
            </a:r>
          </a:p>
          <a:p>
            <a:pPr lvl="1">
              <a:lnSpc>
                <a:spcPct val="150000"/>
              </a:lnSpc>
              <a:buSzPct val="75000"/>
              <a:buFont typeface="Wingdings" pitchFamily="2" charset="2"/>
              <a:buChar char="l"/>
            </a:pPr>
            <a:r>
              <a:rPr lang="en" altLang="zh-CN" sz="2000" b="1" dirty="0">
                <a:solidFill>
                  <a:schemeClr val="accent3">
                    <a:lumMod val="60000"/>
                    <a:lumOff val="40000"/>
                  </a:schemeClr>
                </a:solidFill>
                <a:latin typeface="Times New Roman" panose="02020603050405020304" pitchFamily="18" charset="0"/>
                <a:cs typeface="Times New Roman" panose="02020603050405020304" pitchFamily="18" charset="0"/>
              </a:rPr>
              <a:t>Delivery adjustment: </a:t>
            </a:r>
            <a:r>
              <a:rPr lang="en" altLang="zh-CN" sz="2000" dirty="0">
                <a:solidFill>
                  <a:schemeClr val="accent3">
                    <a:lumMod val="60000"/>
                    <a:lumOff val="40000"/>
                  </a:schemeClr>
                </a:solidFill>
                <a:latin typeface="Times New Roman" panose="02020603050405020304" pitchFamily="18" charset="0"/>
                <a:cs typeface="Times New Roman" panose="02020603050405020304" pitchFamily="18" charset="0"/>
              </a:rPr>
              <a:t>Greedy Adjustment Sequence (GAS) algorithm.</a:t>
            </a:r>
          </a:p>
        </p:txBody>
      </p:sp>
      <p:sp>
        <p:nvSpPr>
          <p:cNvPr id="3" name="文本框 2">
            <a:extLst>
              <a:ext uri="{FF2B5EF4-FFF2-40B4-BE49-F238E27FC236}">
                <a16:creationId xmlns:a16="http://schemas.microsoft.com/office/drawing/2014/main" id="{F316A41E-6E6C-C787-1C66-74DD6604C6B7}"/>
              </a:ext>
            </a:extLst>
          </p:cNvPr>
          <p:cNvSpPr txBox="1"/>
          <p:nvPr/>
        </p:nvSpPr>
        <p:spPr>
          <a:xfrm>
            <a:off x="6259286" y="1656174"/>
            <a:ext cx="5524501" cy="3545651"/>
          </a:xfrm>
          <a:prstGeom prst="rect">
            <a:avLst/>
          </a:prstGeom>
          <a:noFill/>
        </p:spPr>
        <p:txBody>
          <a:bodyPr wrap="square">
            <a:spAutoFit/>
          </a:bodyPr>
          <a:lstStyle/>
          <a:p>
            <a:pPr marL="457200" indent="-457200">
              <a:lnSpc>
                <a:spcPct val="150000"/>
              </a:lnSpc>
              <a:buFont typeface="+mj-lt"/>
              <a:buAutoNum type="arabicPeriod" startAt="3"/>
            </a:pPr>
            <a:r>
              <a:rPr lang="en-US" altLang="en-US" sz="2400" b="1" dirty="0">
                <a:solidFill>
                  <a:schemeClr val="accent3">
                    <a:lumMod val="60000"/>
                    <a:lumOff val="40000"/>
                  </a:schemeClr>
                </a:solidFill>
                <a:latin typeface="Times New Roman" panose="02020603050405020304" pitchFamily="18" charset="0"/>
                <a:cs typeface="Times New Roman" panose="02020603050405020304" pitchFamily="18" charset="0"/>
              </a:rPr>
              <a:t>Validation &amp; Results: </a:t>
            </a:r>
          </a:p>
          <a:p>
            <a:pPr marL="742950" lvl="1" indent="-285750" eaLnBrk="0" fontAlgn="base" hangingPunct="0">
              <a:lnSpc>
                <a:spcPct val="150000"/>
              </a:lnSpc>
              <a:spcBef>
                <a:spcPct val="20000"/>
              </a:spcBef>
              <a:spcAft>
                <a:spcPct val="0"/>
              </a:spcAft>
              <a:buSzPct val="75000"/>
              <a:buFont typeface="Wingdings" pitchFamily="2" charset="2"/>
              <a:buChar char="l"/>
            </a:pPr>
            <a:r>
              <a:rPr lang="en" altLang="zh-CN" sz="2000" dirty="0">
                <a:solidFill>
                  <a:schemeClr val="accent3">
                    <a:lumMod val="60000"/>
                    <a:lumOff val="40000"/>
                  </a:schemeClr>
                </a:solidFill>
                <a:latin typeface="Times New Roman" panose="02020603050405020304" pitchFamily="18" charset="0"/>
                <a:cs typeface="Times New Roman" panose="02020603050405020304" pitchFamily="18" charset="0"/>
              </a:rPr>
              <a:t>On-demand food delivery</a:t>
            </a:r>
          </a:p>
          <a:p>
            <a:pPr marL="742950" lvl="1" indent="-285750" eaLnBrk="0" fontAlgn="base" hangingPunct="0">
              <a:lnSpc>
                <a:spcPct val="150000"/>
              </a:lnSpc>
              <a:spcBef>
                <a:spcPct val="20000"/>
              </a:spcBef>
              <a:spcAft>
                <a:spcPct val="0"/>
              </a:spcAft>
              <a:buSzPct val="75000"/>
              <a:buFont typeface="Wingdings" pitchFamily="2" charset="2"/>
              <a:buChar char="l"/>
            </a:pPr>
            <a:r>
              <a:rPr lang="en" altLang="zh-CN" sz="2000" dirty="0" err="1">
                <a:solidFill>
                  <a:schemeClr val="accent3">
                    <a:lumMod val="60000"/>
                    <a:lumOff val="40000"/>
                  </a:schemeClr>
                </a:solidFill>
                <a:latin typeface="Times New Roman" panose="02020603050405020304" pitchFamily="18" charset="0"/>
                <a:cs typeface="Times New Roman" panose="02020603050405020304" pitchFamily="18" charset="0"/>
              </a:rPr>
              <a:t>Meituan’s</a:t>
            </a:r>
            <a:r>
              <a:rPr lang="en" altLang="zh-CN" sz="2000" dirty="0">
                <a:solidFill>
                  <a:schemeClr val="accent3">
                    <a:lumMod val="60000"/>
                    <a:lumOff val="40000"/>
                  </a:schemeClr>
                </a:solidFill>
                <a:latin typeface="Times New Roman" panose="02020603050405020304" pitchFamily="18" charset="0"/>
                <a:cs typeface="Times New Roman" panose="02020603050405020304" pitchFamily="18" charset="0"/>
              </a:rPr>
              <a:t> operational-level dataset;</a:t>
            </a:r>
          </a:p>
          <a:p>
            <a:pPr marL="742950" lvl="1" indent="-285750" eaLnBrk="0" fontAlgn="base" hangingPunct="0">
              <a:lnSpc>
                <a:spcPct val="150000"/>
              </a:lnSpc>
              <a:spcBef>
                <a:spcPct val="20000"/>
              </a:spcBef>
              <a:spcAft>
                <a:spcPct val="0"/>
              </a:spcAft>
              <a:buSzPct val="75000"/>
              <a:buFont typeface="Wingdings" pitchFamily="2" charset="2"/>
              <a:buChar char="l"/>
            </a:pPr>
            <a:r>
              <a:rPr lang="en" altLang="zh-CN" sz="2000" dirty="0">
                <a:solidFill>
                  <a:schemeClr val="accent3">
                    <a:lumMod val="60000"/>
                    <a:lumOff val="40000"/>
                  </a:schemeClr>
                </a:solidFill>
                <a:latin typeface="Times New Roman" panose="02020603050405020304" pitchFamily="18" charset="0"/>
                <a:cs typeface="Times New Roman" panose="02020603050405020304" pitchFamily="18" charset="0"/>
              </a:rPr>
              <a:t>Quantification </a:t>
            </a:r>
            <a:r>
              <a:rPr lang="en" altLang="zh-CN" sz="2000" dirty="0" err="1">
                <a:solidFill>
                  <a:schemeClr val="accent3">
                    <a:lumMod val="60000"/>
                    <a:lumOff val="40000"/>
                  </a:schemeClr>
                </a:solidFill>
                <a:latin typeface="Times New Roman" panose="02020603050405020304" pitchFamily="18" charset="0"/>
                <a:cs typeface="Times New Roman" panose="02020603050405020304" pitchFamily="18" charset="0"/>
              </a:rPr>
              <a:t>integrats</a:t>
            </a:r>
            <a:r>
              <a:rPr lang="en" altLang="zh-CN" sz="2000" dirty="0">
                <a:solidFill>
                  <a:schemeClr val="accent3">
                    <a:lumMod val="60000"/>
                    <a:lumOff val="40000"/>
                  </a:schemeClr>
                </a:solidFill>
                <a:latin typeface="Times New Roman" panose="02020603050405020304" pitchFamily="18" charset="0"/>
                <a:cs typeface="Times New Roman" panose="02020603050405020304" pitchFamily="18" charset="0"/>
              </a:rPr>
              <a:t> both efficiency and equity, including order completion rate, delivery efficiency, and workload distribution.</a:t>
            </a:r>
            <a:endParaRPr lang="en-US" altLang="en-US" sz="2000" dirty="0">
              <a:solidFill>
                <a:schemeClr val="accent3">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5094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a:spLocks noChangeArrowheads="1"/>
          </p:cNvSpPr>
          <p:nvPr/>
        </p:nvSpPr>
        <p:spPr bwMode="auto">
          <a:xfrm>
            <a:off x="1124719" y="165688"/>
            <a:ext cx="33754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Contributions</a:t>
            </a:r>
            <a:endParaRPr lang="en-US" altLang="x-none"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sp>
        <p:nvSpPr>
          <p:cNvPr id="4" name="Text Box 2">
            <a:extLst>
              <a:ext uri="{FF2B5EF4-FFF2-40B4-BE49-F238E27FC236}">
                <a16:creationId xmlns:a16="http://schemas.microsoft.com/office/drawing/2014/main" id="{6399694F-8192-A46B-B07E-5C7850E8233B}"/>
              </a:ext>
            </a:extLst>
          </p:cNvPr>
          <p:cNvSpPr txBox="1"/>
          <p:nvPr/>
        </p:nvSpPr>
        <p:spPr>
          <a:xfrm>
            <a:off x="277411" y="850137"/>
            <a:ext cx="5981875" cy="600786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457200" indent="-457200">
              <a:lnSpc>
                <a:spcPct val="150000"/>
              </a:lnSpc>
              <a:buFont typeface="+mj-lt"/>
              <a:buAutoNum type="arabicPeriod"/>
            </a:pPr>
            <a:r>
              <a:rPr lang="en-US" altLang="zh-CN" sz="2000" b="1" dirty="0">
                <a:solidFill>
                  <a:schemeClr val="accent3">
                    <a:lumMod val="60000"/>
                    <a:lumOff val="40000"/>
                  </a:schemeClr>
                </a:solidFill>
                <a:latin typeface="Times New Roman" panose="02020603050405020304" pitchFamily="18" charset="0"/>
                <a:cs typeface="Times New Roman" panose="02020603050405020304" pitchFamily="18" charset="0"/>
              </a:rPr>
              <a:t>Modeling: </a:t>
            </a:r>
          </a:p>
          <a:p>
            <a:pPr lvl="1">
              <a:lnSpc>
                <a:spcPct val="150000"/>
              </a:lnSpc>
              <a:buSzPct val="75000"/>
              <a:buFont typeface="Wingdings" pitchFamily="2" charset="2"/>
              <a:buChar char="l"/>
            </a:pPr>
            <a:r>
              <a:rPr lang="en-US" altLang="zh-CN" sz="2000" dirty="0">
                <a:solidFill>
                  <a:schemeClr val="accent3">
                    <a:lumMod val="60000"/>
                    <a:lumOff val="40000"/>
                  </a:schemeClr>
                </a:solidFill>
                <a:latin typeface="Times New Roman" panose="02020603050405020304" pitchFamily="18" charset="0"/>
                <a:cs typeface="Times New Roman" panose="02020603050405020304" pitchFamily="18" charset="0"/>
              </a:rPr>
              <a:t>RL+OR hybrid framework</a:t>
            </a:r>
          </a:p>
          <a:p>
            <a:pPr lvl="1">
              <a:lnSpc>
                <a:spcPct val="150000"/>
              </a:lnSpc>
              <a:buSzPct val="75000"/>
              <a:buFont typeface="Wingdings" pitchFamily="2" charset="2"/>
              <a:buChar char="l"/>
            </a:pPr>
            <a:r>
              <a:rPr lang="en-US" altLang="zh-CN" sz="2000" dirty="0">
                <a:solidFill>
                  <a:schemeClr val="accent3">
                    <a:lumMod val="60000"/>
                    <a:lumOff val="40000"/>
                  </a:schemeClr>
                </a:solidFill>
                <a:latin typeface="Times New Roman" panose="02020603050405020304" pitchFamily="18" charset="0"/>
                <a:cs typeface="Times New Roman" panose="02020603050405020304" pitchFamily="18" charset="0"/>
              </a:rPr>
              <a:t>A bi-level solution paradigm</a:t>
            </a:r>
          </a:p>
          <a:p>
            <a:pPr marL="457200" indent="-457200">
              <a:lnSpc>
                <a:spcPct val="150000"/>
              </a:lnSpc>
              <a:buFont typeface="+mj-lt"/>
              <a:buAutoNum type="arabicPeriod" startAt="2"/>
            </a:pPr>
            <a:r>
              <a:rPr lang="en-US" altLang="en-US" sz="2000" b="1" dirty="0">
                <a:latin typeface="Times New Roman" panose="02020603050405020304" pitchFamily="18" charset="0"/>
                <a:cs typeface="Times New Roman" panose="02020603050405020304" pitchFamily="18" charset="0"/>
              </a:rPr>
              <a:t>Algorithmic</a:t>
            </a:r>
            <a:r>
              <a:rPr lang="zh-CN" altLang="en-US" sz="2000" b="1" dirty="0">
                <a:latin typeface="Times New Roman" panose="02020603050405020304" pitchFamily="18" charset="0"/>
                <a:cs typeface="Times New Roman" panose="02020603050405020304" pitchFamily="18" charset="0"/>
              </a:rPr>
              <a:t> </a:t>
            </a:r>
            <a:r>
              <a:rPr lang="en" altLang="zh-CN" sz="2000" b="1" dirty="0">
                <a:latin typeface="Times New Roman" panose="02020603050405020304" pitchFamily="18" charset="0"/>
                <a:cs typeface="Times New Roman" panose="02020603050405020304" pitchFamily="18" charset="0"/>
              </a:rPr>
              <a:t>Structure</a:t>
            </a:r>
            <a:r>
              <a:rPr lang="en-US" altLang="en-US" sz="2000" b="1" dirty="0">
                <a:latin typeface="Times New Roman" panose="02020603050405020304" pitchFamily="18" charset="0"/>
                <a:cs typeface="Times New Roman" panose="02020603050405020304" pitchFamily="18" charset="0"/>
              </a:rPr>
              <a:t>: </a:t>
            </a:r>
          </a:p>
          <a:p>
            <a:pPr lvl="1">
              <a:lnSpc>
                <a:spcPct val="150000"/>
              </a:lnSpc>
              <a:buSzPct val="75000"/>
              <a:buFont typeface="Wingdings" pitchFamily="2" charset="2"/>
              <a:buChar char="l"/>
            </a:pPr>
            <a:r>
              <a:rPr lang="en" altLang="zh-CN" sz="2000" b="1" dirty="0">
                <a:latin typeface="Times New Roman" panose="02020603050405020304" pitchFamily="18" charset="0"/>
                <a:cs typeface="Times New Roman" panose="02020603050405020304" pitchFamily="18" charset="0"/>
              </a:rPr>
              <a:t>Multi-agent problem</a:t>
            </a:r>
            <a:r>
              <a:rPr lang="en-US" altLang="zh-CN" sz="2000" b="1" dirty="0">
                <a:latin typeface="Times New Roman" panose="02020603050405020304" pitchFamily="18" charset="0"/>
                <a:cs typeface="Times New Roman" panose="02020603050405020304" pitchFamily="18" charset="0"/>
              </a:rPr>
              <a:t>: </a:t>
            </a:r>
            <a:r>
              <a:rPr lang="en" altLang="zh-CN" sz="2000" dirty="0">
                <a:latin typeface="Times New Roman" panose="02020603050405020304" pitchFamily="18" charset="0"/>
                <a:cs typeface="Times New Roman" panose="02020603050405020304" pitchFamily="18" charset="0"/>
              </a:rPr>
              <a:t>Grouped-Actor Policy Proximal Optimization (GAPPO) algorithm.</a:t>
            </a:r>
          </a:p>
          <a:p>
            <a:pPr lvl="1">
              <a:lnSpc>
                <a:spcPct val="150000"/>
              </a:lnSpc>
              <a:buSzPct val="75000"/>
              <a:buFont typeface="Wingdings" pitchFamily="2" charset="2"/>
              <a:buChar char="l"/>
            </a:pPr>
            <a:r>
              <a:rPr lang="en" altLang="zh-CN" sz="2000" b="1" dirty="0">
                <a:latin typeface="Times New Roman" panose="02020603050405020304" pitchFamily="18" charset="0"/>
                <a:cs typeface="Times New Roman" panose="02020603050405020304" pitchFamily="18" charset="0"/>
              </a:rPr>
              <a:t>Demand estimation</a:t>
            </a:r>
            <a:r>
              <a:rPr lang="en-US" altLang="zh-CN" sz="2000" b="1" dirty="0">
                <a:latin typeface="Times New Roman" panose="02020603050405020304" pitchFamily="18" charset="0"/>
                <a:cs typeface="Times New Roman" panose="02020603050405020304" pitchFamily="18" charset="0"/>
              </a:rPr>
              <a:t>: </a:t>
            </a:r>
            <a:r>
              <a:rPr lang="en" altLang="zh-CN" sz="2000" dirty="0" err="1">
                <a:latin typeface="Times New Roman" panose="02020603050405020304" pitchFamily="18" charset="0"/>
                <a:cs typeface="Times New Roman" panose="02020603050405020304" pitchFamily="18" charset="0"/>
              </a:rPr>
              <a:t>Spatio</a:t>
            </a:r>
            <a:r>
              <a:rPr lang="en" altLang="zh-CN" sz="2000" dirty="0">
                <a:latin typeface="Times New Roman" panose="02020603050405020304" pitchFamily="18" charset="0"/>
                <a:cs typeface="Times New Roman" panose="02020603050405020304" pitchFamily="18" charset="0"/>
              </a:rPr>
              <a:t>-Temporal Demand Forecasting Model (STDFM);</a:t>
            </a:r>
          </a:p>
          <a:p>
            <a:pPr lvl="1">
              <a:lnSpc>
                <a:spcPct val="150000"/>
              </a:lnSpc>
              <a:buSzPct val="75000"/>
              <a:buFont typeface="Wingdings" pitchFamily="2" charset="2"/>
              <a:buChar char="l"/>
            </a:pPr>
            <a:r>
              <a:rPr lang="en" altLang="zh-CN" sz="2000" b="1" dirty="0">
                <a:latin typeface="Times New Roman" panose="02020603050405020304" pitchFamily="18" charset="0"/>
                <a:cs typeface="Times New Roman" panose="02020603050405020304" pitchFamily="18" charset="0"/>
              </a:rPr>
              <a:t>Matching: </a:t>
            </a:r>
            <a:r>
              <a:rPr lang="en" altLang="zh-CN" sz="2000" dirty="0">
                <a:latin typeface="Times New Roman" panose="02020603050405020304" pitchFamily="18" charset="0"/>
                <a:cs typeface="Times New Roman" panose="02020603050405020304" pitchFamily="18" charset="0"/>
              </a:rPr>
              <a:t>Delay Matching with Estimation (DM&amp;F) algorithm;</a:t>
            </a:r>
          </a:p>
          <a:p>
            <a:pPr lvl="1">
              <a:lnSpc>
                <a:spcPct val="150000"/>
              </a:lnSpc>
              <a:buSzPct val="75000"/>
              <a:buFont typeface="Wingdings" pitchFamily="2" charset="2"/>
              <a:buChar char="l"/>
            </a:pPr>
            <a:r>
              <a:rPr lang="en" altLang="zh-CN" sz="2000" b="1" dirty="0">
                <a:latin typeface="Times New Roman" panose="02020603050405020304" pitchFamily="18" charset="0"/>
                <a:cs typeface="Times New Roman" panose="02020603050405020304" pitchFamily="18" charset="0"/>
              </a:rPr>
              <a:t>Delivery adjustment: </a:t>
            </a:r>
            <a:r>
              <a:rPr lang="en" altLang="zh-CN" sz="2000" dirty="0">
                <a:latin typeface="Times New Roman" panose="02020603050405020304" pitchFamily="18" charset="0"/>
                <a:cs typeface="Times New Roman" panose="02020603050405020304" pitchFamily="18" charset="0"/>
              </a:rPr>
              <a:t>Greedy Adjustment Sequence (GAS) algorithm.</a:t>
            </a:r>
          </a:p>
        </p:txBody>
      </p:sp>
      <p:sp>
        <p:nvSpPr>
          <p:cNvPr id="3" name="文本框 2">
            <a:extLst>
              <a:ext uri="{FF2B5EF4-FFF2-40B4-BE49-F238E27FC236}">
                <a16:creationId xmlns:a16="http://schemas.microsoft.com/office/drawing/2014/main" id="{F316A41E-6E6C-C787-1C66-74DD6604C6B7}"/>
              </a:ext>
            </a:extLst>
          </p:cNvPr>
          <p:cNvSpPr txBox="1"/>
          <p:nvPr/>
        </p:nvSpPr>
        <p:spPr>
          <a:xfrm>
            <a:off x="6259286" y="1656174"/>
            <a:ext cx="5524501" cy="3545651"/>
          </a:xfrm>
          <a:prstGeom prst="rect">
            <a:avLst/>
          </a:prstGeom>
          <a:noFill/>
        </p:spPr>
        <p:txBody>
          <a:bodyPr wrap="square">
            <a:spAutoFit/>
          </a:bodyPr>
          <a:lstStyle/>
          <a:p>
            <a:pPr marL="457200" indent="-457200">
              <a:lnSpc>
                <a:spcPct val="150000"/>
              </a:lnSpc>
              <a:buFont typeface="+mj-lt"/>
              <a:buAutoNum type="arabicPeriod" startAt="3"/>
            </a:pPr>
            <a:r>
              <a:rPr lang="en-US" altLang="en-US" sz="2400" b="1" dirty="0">
                <a:solidFill>
                  <a:schemeClr val="accent3">
                    <a:lumMod val="60000"/>
                    <a:lumOff val="40000"/>
                  </a:schemeClr>
                </a:solidFill>
                <a:latin typeface="Times New Roman" panose="02020603050405020304" pitchFamily="18" charset="0"/>
                <a:cs typeface="Times New Roman" panose="02020603050405020304" pitchFamily="18" charset="0"/>
              </a:rPr>
              <a:t>Validation &amp; Results: </a:t>
            </a:r>
          </a:p>
          <a:p>
            <a:pPr marL="742950" lvl="1" indent="-285750" eaLnBrk="0" fontAlgn="base" hangingPunct="0">
              <a:lnSpc>
                <a:spcPct val="150000"/>
              </a:lnSpc>
              <a:spcBef>
                <a:spcPct val="20000"/>
              </a:spcBef>
              <a:spcAft>
                <a:spcPct val="0"/>
              </a:spcAft>
              <a:buSzPct val="75000"/>
              <a:buFont typeface="Wingdings" pitchFamily="2" charset="2"/>
              <a:buChar char="l"/>
            </a:pPr>
            <a:r>
              <a:rPr lang="en" altLang="zh-CN" sz="2000" dirty="0">
                <a:solidFill>
                  <a:schemeClr val="accent3">
                    <a:lumMod val="60000"/>
                    <a:lumOff val="40000"/>
                  </a:schemeClr>
                </a:solidFill>
                <a:latin typeface="Times New Roman" panose="02020603050405020304" pitchFamily="18" charset="0"/>
                <a:cs typeface="Times New Roman" panose="02020603050405020304" pitchFamily="18" charset="0"/>
              </a:rPr>
              <a:t>On-demand food delivery</a:t>
            </a:r>
          </a:p>
          <a:p>
            <a:pPr marL="742950" lvl="1" indent="-285750" eaLnBrk="0" fontAlgn="base" hangingPunct="0">
              <a:lnSpc>
                <a:spcPct val="150000"/>
              </a:lnSpc>
              <a:spcBef>
                <a:spcPct val="20000"/>
              </a:spcBef>
              <a:spcAft>
                <a:spcPct val="0"/>
              </a:spcAft>
              <a:buSzPct val="75000"/>
              <a:buFont typeface="Wingdings" pitchFamily="2" charset="2"/>
              <a:buChar char="l"/>
            </a:pPr>
            <a:r>
              <a:rPr lang="en" altLang="zh-CN" sz="2000" dirty="0" err="1">
                <a:solidFill>
                  <a:schemeClr val="accent3">
                    <a:lumMod val="60000"/>
                    <a:lumOff val="40000"/>
                  </a:schemeClr>
                </a:solidFill>
                <a:latin typeface="Times New Roman" panose="02020603050405020304" pitchFamily="18" charset="0"/>
                <a:cs typeface="Times New Roman" panose="02020603050405020304" pitchFamily="18" charset="0"/>
              </a:rPr>
              <a:t>Meituan’s</a:t>
            </a:r>
            <a:r>
              <a:rPr lang="en" altLang="zh-CN" sz="2000" dirty="0">
                <a:solidFill>
                  <a:schemeClr val="accent3">
                    <a:lumMod val="60000"/>
                    <a:lumOff val="40000"/>
                  </a:schemeClr>
                </a:solidFill>
                <a:latin typeface="Times New Roman" panose="02020603050405020304" pitchFamily="18" charset="0"/>
                <a:cs typeface="Times New Roman" panose="02020603050405020304" pitchFamily="18" charset="0"/>
              </a:rPr>
              <a:t> operational-level dataset;</a:t>
            </a:r>
          </a:p>
          <a:p>
            <a:pPr marL="742950" lvl="1" indent="-285750" eaLnBrk="0" fontAlgn="base" hangingPunct="0">
              <a:lnSpc>
                <a:spcPct val="150000"/>
              </a:lnSpc>
              <a:spcBef>
                <a:spcPct val="20000"/>
              </a:spcBef>
              <a:spcAft>
                <a:spcPct val="0"/>
              </a:spcAft>
              <a:buSzPct val="75000"/>
              <a:buFont typeface="Wingdings" pitchFamily="2" charset="2"/>
              <a:buChar char="l"/>
            </a:pPr>
            <a:r>
              <a:rPr lang="en" altLang="zh-CN" sz="2000" dirty="0">
                <a:solidFill>
                  <a:schemeClr val="accent3">
                    <a:lumMod val="60000"/>
                    <a:lumOff val="40000"/>
                  </a:schemeClr>
                </a:solidFill>
                <a:latin typeface="Times New Roman" panose="02020603050405020304" pitchFamily="18" charset="0"/>
                <a:cs typeface="Times New Roman" panose="02020603050405020304" pitchFamily="18" charset="0"/>
              </a:rPr>
              <a:t>Quantification </a:t>
            </a:r>
            <a:r>
              <a:rPr lang="en" altLang="zh-CN" sz="2000" dirty="0" err="1">
                <a:solidFill>
                  <a:schemeClr val="accent3">
                    <a:lumMod val="60000"/>
                    <a:lumOff val="40000"/>
                  </a:schemeClr>
                </a:solidFill>
                <a:latin typeface="Times New Roman" panose="02020603050405020304" pitchFamily="18" charset="0"/>
                <a:cs typeface="Times New Roman" panose="02020603050405020304" pitchFamily="18" charset="0"/>
              </a:rPr>
              <a:t>integrats</a:t>
            </a:r>
            <a:r>
              <a:rPr lang="en" altLang="zh-CN" sz="2000" dirty="0">
                <a:solidFill>
                  <a:schemeClr val="accent3">
                    <a:lumMod val="60000"/>
                    <a:lumOff val="40000"/>
                  </a:schemeClr>
                </a:solidFill>
                <a:latin typeface="Times New Roman" panose="02020603050405020304" pitchFamily="18" charset="0"/>
                <a:cs typeface="Times New Roman" panose="02020603050405020304" pitchFamily="18" charset="0"/>
              </a:rPr>
              <a:t> both efficiency and equity, including order completion rate, delivery efficiency, and workload distribution.</a:t>
            </a:r>
            <a:endParaRPr lang="en-US" altLang="en-US" sz="2000" dirty="0">
              <a:solidFill>
                <a:schemeClr val="accent3">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1375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a:spLocks noChangeArrowheads="1"/>
          </p:cNvSpPr>
          <p:nvPr/>
        </p:nvSpPr>
        <p:spPr bwMode="auto">
          <a:xfrm>
            <a:off x="1124719" y="165688"/>
            <a:ext cx="33754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en-US" altLang="zh-CN" sz="2400" b="1" dirty="0">
                <a:solidFill>
                  <a:schemeClr val="bg1"/>
                </a:solidFill>
                <a:latin typeface="Arial" panose="020B0604020202020204" pitchFamily="34" charset="0"/>
                <a:ea typeface="微软雅黑" panose="020B0503020204020204" charset="-122"/>
                <a:cs typeface="Arial" panose="020B0604020202020204" pitchFamily="34" charset="0"/>
                <a:sym typeface="+mn-ea"/>
              </a:rPr>
              <a:t>Contributions</a:t>
            </a:r>
            <a:endParaRPr lang="en-US" altLang="x-none"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sp>
        <p:nvSpPr>
          <p:cNvPr id="4" name="Text Box 2">
            <a:extLst>
              <a:ext uri="{FF2B5EF4-FFF2-40B4-BE49-F238E27FC236}">
                <a16:creationId xmlns:a16="http://schemas.microsoft.com/office/drawing/2014/main" id="{6399694F-8192-A46B-B07E-5C7850E8233B}"/>
              </a:ext>
            </a:extLst>
          </p:cNvPr>
          <p:cNvSpPr txBox="1"/>
          <p:nvPr/>
        </p:nvSpPr>
        <p:spPr>
          <a:xfrm>
            <a:off x="277411" y="850137"/>
            <a:ext cx="5981875" cy="600786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457200" indent="-457200">
              <a:lnSpc>
                <a:spcPct val="150000"/>
              </a:lnSpc>
              <a:buFont typeface="+mj-lt"/>
              <a:buAutoNum type="arabicPeriod"/>
            </a:pPr>
            <a:r>
              <a:rPr lang="en-US" altLang="zh-CN" sz="2000" b="1" dirty="0">
                <a:solidFill>
                  <a:schemeClr val="accent3">
                    <a:lumMod val="60000"/>
                    <a:lumOff val="40000"/>
                  </a:schemeClr>
                </a:solidFill>
                <a:latin typeface="Times New Roman" panose="02020603050405020304" pitchFamily="18" charset="0"/>
                <a:cs typeface="Times New Roman" panose="02020603050405020304" pitchFamily="18" charset="0"/>
              </a:rPr>
              <a:t>Modeling: </a:t>
            </a:r>
          </a:p>
          <a:p>
            <a:pPr lvl="1">
              <a:lnSpc>
                <a:spcPct val="150000"/>
              </a:lnSpc>
              <a:buSzPct val="75000"/>
              <a:buFont typeface="Wingdings" pitchFamily="2" charset="2"/>
              <a:buChar char="l"/>
            </a:pPr>
            <a:r>
              <a:rPr lang="en-US" altLang="zh-CN" sz="2000" dirty="0">
                <a:solidFill>
                  <a:schemeClr val="accent3">
                    <a:lumMod val="60000"/>
                    <a:lumOff val="40000"/>
                  </a:schemeClr>
                </a:solidFill>
                <a:latin typeface="Times New Roman" panose="02020603050405020304" pitchFamily="18" charset="0"/>
                <a:cs typeface="Times New Roman" panose="02020603050405020304" pitchFamily="18" charset="0"/>
              </a:rPr>
              <a:t>RL+OR hybrid framework</a:t>
            </a:r>
          </a:p>
          <a:p>
            <a:pPr lvl="1">
              <a:lnSpc>
                <a:spcPct val="150000"/>
              </a:lnSpc>
              <a:buSzPct val="75000"/>
              <a:buFont typeface="Wingdings" pitchFamily="2" charset="2"/>
              <a:buChar char="l"/>
            </a:pPr>
            <a:r>
              <a:rPr lang="en-US" altLang="zh-CN" sz="2000" dirty="0">
                <a:solidFill>
                  <a:schemeClr val="accent3">
                    <a:lumMod val="60000"/>
                    <a:lumOff val="40000"/>
                  </a:schemeClr>
                </a:solidFill>
                <a:latin typeface="Times New Roman" panose="02020603050405020304" pitchFamily="18" charset="0"/>
                <a:cs typeface="Times New Roman" panose="02020603050405020304" pitchFamily="18" charset="0"/>
              </a:rPr>
              <a:t>A bi-level solution paradigm</a:t>
            </a:r>
          </a:p>
          <a:p>
            <a:pPr marL="457200" indent="-457200">
              <a:lnSpc>
                <a:spcPct val="150000"/>
              </a:lnSpc>
              <a:buFont typeface="+mj-lt"/>
              <a:buAutoNum type="arabicPeriod" startAt="2"/>
            </a:pPr>
            <a:r>
              <a:rPr lang="en-US" altLang="en-US" sz="2000" b="1" dirty="0">
                <a:solidFill>
                  <a:schemeClr val="accent3">
                    <a:lumMod val="60000"/>
                    <a:lumOff val="40000"/>
                  </a:schemeClr>
                </a:solidFill>
                <a:latin typeface="Times New Roman" panose="02020603050405020304" pitchFamily="18" charset="0"/>
                <a:cs typeface="Times New Roman" panose="02020603050405020304" pitchFamily="18" charset="0"/>
              </a:rPr>
              <a:t>Algorithmic</a:t>
            </a:r>
            <a:r>
              <a:rPr lang="zh-CN" altLang="en-US" sz="2000" b="1" dirty="0">
                <a:solidFill>
                  <a:schemeClr val="accent3">
                    <a:lumMod val="60000"/>
                    <a:lumOff val="40000"/>
                  </a:schemeClr>
                </a:solidFill>
                <a:latin typeface="Times New Roman" panose="02020603050405020304" pitchFamily="18" charset="0"/>
                <a:cs typeface="Times New Roman" panose="02020603050405020304" pitchFamily="18" charset="0"/>
              </a:rPr>
              <a:t> </a:t>
            </a:r>
            <a:r>
              <a:rPr lang="en" altLang="zh-CN" sz="2000" b="1" dirty="0">
                <a:solidFill>
                  <a:schemeClr val="accent3">
                    <a:lumMod val="60000"/>
                    <a:lumOff val="40000"/>
                  </a:schemeClr>
                </a:solidFill>
                <a:latin typeface="Times New Roman" panose="02020603050405020304" pitchFamily="18" charset="0"/>
                <a:cs typeface="Times New Roman" panose="02020603050405020304" pitchFamily="18" charset="0"/>
              </a:rPr>
              <a:t>Structure</a:t>
            </a:r>
            <a:r>
              <a:rPr lang="en-US" altLang="en-US" sz="2000" b="1" dirty="0">
                <a:solidFill>
                  <a:schemeClr val="accent3">
                    <a:lumMod val="60000"/>
                    <a:lumOff val="40000"/>
                  </a:schemeClr>
                </a:solidFill>
                <a:latin typeface="Times New Roman" panose="02020603050405020304" pitchFamily="18" charset="0"/>
                <a:cs typeface="Times New Roman" panose="02020603050405020304" pitchFamily="18" charset="0"/>
              </a:rPr>
              <a:t>: </a:t>
            </a:r>
          </a:p>
          <a:p>
            <a:pPr lvl="1">
              <a:lnSpc>
                <a:spcPct val="150000"/>
              </a:lnSpc>
              <a:buSzPct val="75000"/>
              <a:buFont typeface="Wingdings" pitchFamily="2" charset="2"/>
              <a:buChar char="l"/>
            </a:pPr>
            <a:r>
              <a:rPr lang="en" altLang="zh-CN" sz="2000" b="1" dirty="0">
                <a:solidFill>
                  <a:schemeClr val="accent3">
                    <a:lumMod val="60000"/>
                    <a:lumOff val="40000"/>
                  </a:schemeClr>
                </a:solidFill>
                <a:latin typeface="Times New Roman" panose="02020603050405020304" pitchFamily="18" charset="0"/>
                <a:cs typeface="Times New Roman" panose="02020603050405020304" pitchFamily="18" charset="0"/>
              </a:rPr>
              <a:t>Multi-agent problem</a:t>
            </a:r>
            <a:r>
              <a:rPr lang="en-US" altLang="zh-CN" sz="2000" b="1" dirty="0">
                <a:solidFill>
                  <a:schemeClr val="accent3">
                    <a:lumMod val="60000"/>
                    <a:lumOff val="40000"/>
                  </a:schemeClr>
                </a:solidFill>
                <a:latin typeface="Times New Roman" panose="02020603050405020304" pitchFamily="18" charset="0"/>
                <a:cs typeface="Times New Roman" panose="02020603050405020304" pitchFamily="18" charset="0"/>
              </a:rPr>
              <a:t>: </a:t>
            </a:r>
            <a:r>
              <a:rPr lang="en" altLang="zh-CN" sz="2000" dirty="0">
                <a:solidFill>
                  <a:schemeClr val="accent3">
                    <a:lumMod val="60000"/>
                    <a:lumOff val="40000"/>
                  </a:schemeClr>
                </a:solidFill>
                <a:latin typeface="Times New Roman" panose="02020603050405020304" pitchFamily="18" charset="0"/>
                <a:cs typeface="Times New Roman" panose="02020603050405020304" pitchFamily="18" charset="0"/>
              </a:rPr>
              <a:t>Grouped-Actor Policy Proximal Optimization (GAPPO) algorithm.</a:t>
            </a:r>
          </a:p>
          <a:p>
            <a:pPr lvl="1">
              <a:lnSpc>
                <a:spcPct val="150000"/>
              </a:lnSpc>
              <a:buSzPct val="75000"/>
              <a:buFont typeface="Wingdings" pitchFamily="2" charset="2"/>
              <a:buChar char="l"/>
            </a:pPr>
            <a:r>
              <a:rPr lang="en" altLang="zh-CN" sz="2000" b="1" dirty="0">
                <a:solidFill>
                  <a:schemeClr val="accent3">
                    <a:lumMod val="60000"/>
                    <a:lumOff val="40000"/>
                  </a:schemeClr>
                </a:solidFill>
                <a:latin typeface="Times New Roman" panose="02020603050405020304" pitchFamily="18" charset="0"/>
                <a:cs typeface="Times New Roman" panose="02020603050405020304" pitchFamily="18" charset="0"/>
              </a:rPr>
              <a:t>Demand estimation</a:t>
            </a:r>
            <a:r>
              <a:rPr lang="en-US" altLang="zh-CN" sz="2000" b="1" dirty="0">
                <a:solidFill>
                  <a:schemeClr val="accent3">
                    <a:lumMod val="60000"/>
                    <a:lumOff val="40000"/>
                  </a:schemeClr>
                </a:solidFill>
                <a:latin typeface="Times New Roman" panose="02020603050405020304" pitchFamily="18" charset="0"/>
                <a:cs typeface="Times New Roman" panose="02020603050405020304" pitchFamily="18" charset="0"/>
              </a:rPr>
              <a:t>:</a:t>
            </a:r>
            <a:r>
              <a:rPr lang="en-US" altLang="zh-CN" sz="2000" dirty="0">
                <a:solidFill>
                  <a:schemeClr val="accent3">
                    <a:lumMod val="60000"/>
                    <a:lumOff val="40000"/>
                  </a:schemeClr>
                </a:solidFill>
                <a:latin typeface="Times New Roman" panose="02020603050405020304" pitchFamily="18" charset="0"/>
                <a:cs typeface="Times New Roman" panose="02020603050405020304" pitchFamily="18" charset="0"/>
              </a:rPr>
              <a:t> </a:t>
            </a:r>
            <a:r>
              <a:rPr lang="en" altLang="zh-CN" sz="2000" dirty="0" err="1">
                <a:solidFill>
                  <a:schemeClr val="accent3">
                    <a:lumMod val="60000"/>
                    <a:lumOff val="40000"/>
                  </a:schemeClr>
                </a:solidFill>
                <a:latin typeface="Times New Roman" panose="02020603050405020304" pitchFamily="18" charset="0"/>
                <a:cs typeface="Times New Roman" panose="02020603050405020304" pitchFamily="18" charset="0"/>
              </a:rPr>
              <a:t>Spatio</a:t>
            </a:r>
            <a:r>
              <a:rPr lang="en" altLang="zh-CN" sz="2000" dirty="0">
                <a:solidFill>
                  <a:schemeClr val="accent3">
                    <a:lumMod val="60000"/>
                    <a:lumOff val="40000"/>
                  </a:schemeClr>
                </a:solidFill>
                <a:latin typeface="Times New Roman" panose="02020603050405020304" pitchFamily="18" charset="0"/>
                <a:cs typeface="Times New Roman" panose="02020603050405020304" pitchFamily="18" charset="0"/>
              </a:rPr>
              <a:t>-Temporal Demand Forecasting Model (STDFM);</a:t>
            </a:r>
          </a:p>
          <a:p>
            <a:pPr lvl="1">
              <a:lnSpc>
                <a:spcPct val="150000"/>
              </a:lnSpc>
              <a:buSzPct val="75000"/>
              <a:buFont typeface="Wingdings" pitchFamily="2" charset="2"/>
              <a:buChar char="l"/>
            </a:pPr>
            <a:r>
              <a:rPr lang="en" altLang="zh-CN" sz="2000" b="1" dirty="0">
                <a:solidFill>
                  <a:schemeClr val="accent3">
                    <a:lumMod val="60000"/>
                    <a:lumOff val="40000"/>
                  </a:schemeClr>
                </a:solidFill>
                <a:latin typeface="Times New Roman" panose="02020603050405020304" pitchFamily="18" charset="0"/>
                <a:cs typeface="Times New Roman" panose="02020603050405020304" pitchFamily="18" charset="0"/>
              </a:rPr>
              <a:t>Matching: </a:t>
            </a:r>
            <a:r>
              <a:rPr lang="en" altLang="zh-CN" sz="2000" dirty="0">
                <a:solidFill>
                  <a:schemeClr val="accent3">
                    <a:lumMod val="60000"/>
                    <a:lumOff val="40000"/>
                  </a:schemeClr>
                </a:solidFill>
                <a:latin typeface="Times New Roman" panose="02020603050405020304" pitchFamily="18" charset="0"/>
                <a:cs typeface="Times New Roman" panose="02020603050405020304" pitchFamily="18" charset="0"/>
              </a:rPr>
              <a:t>Delay Matching with Estimation (DM&amp;F) algorithm;</a:t>
            </a:r>
          </a:p>
          <a:p>
            <a:pPr lvl="1">
              <a:lnSpc>
                <a:spcPct val="150000"/>
              </a:lnSpc>
              <a:buSzPct val="75000"/>
              <a:buFont typeface="Wingdings" pitchFamily="2" charset="2"/>
              <a:buChar char="l"/>
            </a:pPr>
            <a:r>
              <a:rPr lang="en" altLang="zh-CN" sz="2000" b="1" dirty="0">
                <a:solidFill>
                  <a:schemeClr val="accent3">
                    <a:lumMod val="60000"/>
                    <a:lumOff val="40000"/>
                  </a:schemeClr>
                </a:solidFill>
                <a:latin typeface="Times New Roman" panose="02020603050405020304" pitchFamily="18" charset="0"/>
                <a:cs typeface="Times New Roman" panose="02020603050405020304" pitchFamily="18" charset="0"/>
              </a:rPr>
              <a:t>Delivery adjustment:</a:t>
            </a:r>
            <a:r>
              <a:rPr lang="en" altLang="zh-CN" sz="2000" dirty="0">
                <a:solidFill>
                  <a:schemeClr val="accent3">
                    <a:lumMod val="60000"/>
                    <a:lumOff val="40000"/>
                  </a:schemeClr>
                </a:solidFill>
                <a:latin typeface="Times New Roman" panose="02020603050405020304" pitchFamily="18" charset="0"/>
                <a:cs typeface="Times New Roman" panose="02020603050405020304" pitchFamily="18" charset="0"/>
              </a:rPr>
              <a:t> Greedy Adjustment Sequence (GAS) algorithm.</a:t>
            </a:r>
          </a:p>
        </p:txBody>
      </p:sp>
      <p:sp>
        <p:nvSpPr>
          <p:cNvPr id="3" name="文本框 2">
            <a:extLst>
              <a:ext uri="{FF2B5EF4-FFF2-40B4-BE49-F238E27FC236}">
                <a16:creationId xmlns:a16="http://schemas.microsoft.com/office/drawing/2014/main" id="{F316A41E-6E6C-C787-1C66-74DD6604C6B7}"/>
              </a:ext>
            </a:extLst>
          </p:cNvPr>
          <p:cNvSpPr txBox="1"/>
          <p:nvPr/>
        </p:nvSpPr>
        <p:spPr>
          <a:xfrm>
            <a:off x="6259286" y="1656174"/>
            <a:ext cx="5524501" cy="3545651"/>
          </a:xfrm>
          <a:prstGeom prst="rect">
            <a:avLst/>
          </a:prstGeom>
          <a:noFill/>
        </p:spPr>
        <p:txBody>
          <a:bodyPr wrap="square">
            <a:spAutoFit/>
          </a:bodyPr>
          <a:lstStyle/>
          <a:p>
            <a:pPr marL="457200" indent="-457200">
              <a:lnSpc>
                <a:spcPct val="150000"/>
              </a:lnSpc>
              <a:buFont typeface="+mj-lt"/>
              <a:buAutoNum type="arabicPeriod" startAt="3"/>
            </a:pPr>
            <a:r>
              <a:rPr lang="en-US" altLang="en-US" sz="2400" b="1" dirty="0">
                <a:latin typeface="Times New Roman" panose="02020603050405020304" pitchFamily="18" charset="0"/>
                <a:cs typeface="Times New Roman" panose="02020603050405020304" pitchFamily="18" charset="0"/>
              </a:rPr>
              <a:t>Validation &amp; Results: </a:t>
            </a:r>
          </a:p>
          <a:p>
            <a:pPr marL="742950" lvl="1" indent="-285750" eaLnBrk="0" fontAlgn="base" hangingPunct="0">
              <a:lnSpc>
                <a:spcPct val="150000"/>
              </a:lnSpc>
              <a:spcBef>
                <a:spcPct val="20000"/>
              </a:spcBef>
              <a:spcAft>
                <a:spcPct val="0"/>
              </a:spcAft>
              <a:buSzPct val="75000"/>
              <a:buFont typeface="Wingdings" pitchFamily="2" charset="2"/>
              <a:buChar char="l"/>
            </a:pPr>
            <a:r>
              <a:rPr lang="en" altLang="zh-CN" sz="2000" dirty="0">
                <a:latin typeface="Times New Roman" panose="02020603050405020304" pitchFamily="18" charset="0"/>
                <a:cs typeface="Times New Roman" panose="02020603050405020304" pitchFamily="18" charset="0"/>
              </a:rPr>
              <a:t>On-demand food delivery</a:t>
            </a:r>
          </a:p>
          <a:p>
            <a:pPr marL="742950" lvl="1" indent="-285750" eaLnBrk="0" fontAlgn="base" hangingPunct="0">
              <a:lnSpc>
                <a:spcPct val="150000"/>
              </a:lnSpc>
              <a:spcBef>
                <a:spcPct val="20000"/>
              </a:spcBef>
              <a:spcAft>
                <a:spcPct val="0"/>
              </a:spcAft>
              <a:buSzPct val="75000"/>
              <a:buFont typeface="Wingdings" pitchFamily="2" charset="2"/>
              <a:buChar char="l"/>
            </a:pPr>
            <a:r>
              <a:rPr lang="en" altLang="zh-CN" sz="2000" dirty="0" err="1">
                <a:latin typeface="Times New Roman" panose="02020603050405020304" pitchFamily="18" charset="0"/>
                <a:cs typeface="Times New Roman" panose="02020603050405020304" pitchFamily="18" charset="0"/>
              </a:rPr>
              <a:t>Meituan’s</a:t>
            </a:r>
            <a:r>
              <a:rPr lang="en" altLang="zh-CN" sz="2000" dirty="0">
                <a:latin typeface="Times New Roman" panose="02020603050405020304" pitchFamily="18" charset="0"/>
                <a:cs typeface="Times New Roman" panose="02020603050405020304" pitchFamily="18" charset="0"/>
              </a:rPr>
              <a:t> operational-level dataset;</a:t>
            </a:r>
          </a:p>
          <a:p>
            <a:pPr marL="742950" lvl="1" indent="-285750" eaLnBrk="0" fontAlgn="base" hangingPunct="0">
              <a:lnSpc>
                <a:spcPct val="150000"/>
              </a:lnSpc>
              <a:spcBef>
                <a:spcPct val="20000"/>
              </a:spcBef>
              <a:spcAft>
                <a:spcPct val="0"/>
              </a:spcAft>
              <a:buSzPct val="75000"/>
              <a:buFont typeface="Wingdings" pitchFamily="2" charset="2"/>
              <a:buChar char="l"/>
            </a:pPr>
            <a:r>
              <a:rPr lang="en" altLang="zh-CN" sz="2000" dirty="0">
                <a:latin typeface="Times New Roman" panose="02020603050405020304" pitchFamily="18" charset="0"/>
                <a:cs typeface="Times New Roman" panose="02020603050405020304" pitchFamily="18" charset="0"/>
              </a:rPr>
              <a:t>Quantification </a:t>
            </a:r>
            <a:r>
              <a:rPr lang="en" altLang="zh-CN" sz="2000" dirty="0" err="1">
                <a:latin typeface="Times New Roman" panose="02020603050405020304" pitchFamily="18" charset="0"/>
                <a:cs typeface="Times New Roman" panose="02020603050405020304" pitchFamily="18" charset="0"/>
              </a:rPr>
              <a:t>integrats</a:t>
            </a:r>
            <a:r>
              <a:rPr lang="en" altLang="zh-CN" sz="2000" dirty="0">
                <a:latin typeface="Times New Roman" panose="02020603050405020304" pitchFamily="18" charset="0"/>
                <a:cs typeface="Times New Roman" panose="02020603050405020304" pitchFamily="18" charset="0"/>
              </a:rPr>
              <a:t> both efficiency and equity, including order completion rate, delivery efficiency, and workload distribution.</a:t>
            </a: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1067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a:off x="0" y="0"/>
            <a:ext cx="12192000" cy="762000"/>
          </a:xfrm>
          <a:prstGeom prst="rect">
            <a:avLst/>
          </a:prstGeom>
          <a:solidFill>
            <a:srgbClr val="002F7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3D557A"/>
              </a:solidFill>
            </a:endParaRPr>
          </a:p>
        </p:txBody>
      </p:sp>
      <p:sp>
        <p:nvSpPr>
          <p:cNvPr id="13" name="矩形 12"/>
          <p:cNvSpPr/>
          <p:nvPr/>
        </p:nvSpPr>
        <p:spPr>
          <a:xfrm>
            <a:off x="824682" y="0"/>
            <a:ext cx="175443" cy="628650"/>
          </a:xfrm>
          <a:prstGeom prst="rect">
            <a:avLst/>
          </a:prstGeom>
          <a:solidFill>
            <a:srgbClr val="CFA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6" descr="D:\MBA工作\LOGO\同济经管LOGO反白.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67423" y="165688"/>
            <a:ext cx="1386605" cy="462962"/>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3355" y="6172200"/>
            <a:ext cx="4124149" cy="407958"/>
          </a:xfrm>
          <a:prstGeom prst="rect">
            <a:avLst/>
          </a:prstGeom>
        </p:spPr>
      </p:pic>
      <p:sp>
        <p:nvSpPr>
          <p:cNvPr id="3" name="TextBox 13">
            <a:extLst>
              <a:ext uri="{FF2B5EF4-FFF2-40B4-BE49-F238E27FC236}">
                <a16:creationId xmlns:a16="http://schemas.microsoft.com/office/drawing/2014/main" id="{F0BFFCB2-9A63-B041-E2D8-121825D33C58}"/>
              </a:ext>
            </a:extLst>
          </p:cNvPr>
          <p:cNvSpPr txBox="1">
            <a:spLocks noChangeArrowheads="1"/>
          </p:cNvSpPr>
          <p:nvPr/>
        </p:nvSpPr>
        <p:spPr bwMode="auto">
          <a:xfrm>
            <a:off x="1114658" y="46206"/>
            <a:ext cx="658869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charset="0"/>
                <a:ea typeface="宋体" panose="02010600030101010101" pitchFamily="2" charset="-122"/>
              </a:defRPr>
            </a:lvl1pPr>
            <a:lvl2pPr defTabSz="1216025" eaLnBrk="0" hangingPunct="0">
              <a:defRPr>
                <a:solidFill>
                  <a:schemeClr val="tx1"/>
                </a:solidFill>
                <a:latin typeface="Calibri" panose="020F0502020204030204" charset="0"/>
                <a:ea typeface="宋体" panose="02010600030101010101" pitchFamily="2" charset="-122"/>
              </a:defRPr>
            </a:lvl2pPr>
            <a:lvl3pPr defTabSz="1216025" eaLnBrk="0" hangingPunct="0">
              <a:defRPr>
                <a:solidFill>
                  <a:schemeClr val="tx1"/>
                </a:solidFill>
                <a:latin typeface="Calibri" panose="020F0502020204030204" charset="0"/>
                <a:ea typeface="宋体" panose="02010600030101010101" pitchFamily="2" charset="-122"/>
              </a:defRPr>
            </a:lvl3pPr>
            <a:lvl4pPr defTabSz="1216025" eaLnBrk="0" hangingPunct="0">
              <a:defRPr>
                <a:solidFill>
                  <a:schemeClr val="tx1"/>
                </a:solidFill>
                <a:latin typeface="Calibri" panose="020F0502020204030204" charset="0"/>
                <a:ea typeface="宋体" panose="02010600030101010101" pitchFamily="2" charset="-122"/>
              </a:defRPr>
            </a:lvl4pPr>
            <a:lvl5pPr defTabSz="1216025" eaLnBrk="0" hangingPunct="0">
              <a:defRPr>
                <a:solidFill>
                  <a:schemeClr val="tx1"/>
                </a:solidFill>
                <a:latin typeface="Calibri" panose="020F050202020403020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zh-CN" altLang="en-US" sz="2000" b="1" dirty="0">
                <a:solidFill>
                  <a:schemeClr val="bg1"/>
                </a:solidFill>
                <a:latin typeface="Arial" panose="020B0604020202020204" pitchFamily="34" charset="0"/>
                <a:ea typeface="微软雅黑" panose="020B0503020204020204" charset="-122"/>
                <a:cs typeface="Arial" panose="020B0604020202020204" pitchFamily="34" charset="0"/>
              </a:rPr>
              <a:t>Adaptive Delivery Matching with Agent-based Courier Reinforcement Optimization (AD-MACRO) </a:t>
            </a:r>
          </a:p>
        </p:txBody>
      </p:sp>
      <p:sp>
        <p:nvSpPr>
          <p:cNvPr id="8" name="文本框 7">
            <a:extLst>
              <a:ext uri="{FF2B5EF4-FFF2-40B4-BE49-F238E27FC236}">
                <a16:creationId xmlns:a16="http://schemas.microsoft.com/office/drawing/2014/main" id="{91266A3A-E711-B2DA-010D-5C6E8D93517A}"/>
              </a:ext>
            </a:extLst>
          </p:cNvPr>
          <p:cNvSpPr txBox="1"/>
          <p:nvPr/>
        </p:nvSpPr>
        <p:spPr>
          <a:xfrm>
            <a:off x="7929797" y="2069121"/>
            <a:ext cx="3897707" cy="2795958"/>
          </a:xfrm>
          <a:prstGeom prst="rect">
            <a:avLst/>
          </a:prstGeom>
          <a:noFill/>
        </p:spPr>
        <p:txBody>
          <a:bodyPr wrap="square">
            <a:spAutoFit/>
          </a:bodyPr>
          <a:lstStyle/>
          <a:p>
            <a:pPr marL="342900" indent="-342900">
              <a:lnSpc>
                <a:spcPct val="150000"/>
              </a:lnSpc>
              <a:buSzPct val="75000"/>
              <a:buFont typeface="Wingdings" pitchFamily="2" charset="2"/>
              <a:buChar char="l"/>
            </a:pPr>
            <a:r>
              <a:rPr lang="en-US" altLang="zh-CN" sz="2400" dirty="0">
                <a:latin typeface="Times New Roman" panose="02020603050405020304" pitchFamily="18" charset="0"/>
                <a:cs typeface="Times New Roman" panose="02020603050405020304" pitchFamily="18" charset="0"/>
              </a:rPr>
              <a:t>The entire system is formulated as a </a:t>
            </a:r>
            <a:r>
              <a:rPr lang="en-US" altLang="zh-CN" sz="2400" b="1" dirty="0">
                <a:latin typeface="Times New Roman" panose="02020603050405020304" pitchFamily="18" charset="0"/>
                <a:cs typeface="Times New Roman" panose="02020603050405020304" pitchFamily="18" charset="0"/>
              </a:rPr>
              <a:t>Markov Decision Process (MDP)</a:t>
            </a:r>
            <a:r>
              <a:rPr lang="en-US" altLang="zh-CN" sz="2400" dirty="0">
                <a:latin typeface="Times New Roman" panose="02020603050405020304" pitchFamily="18" charset="0"/>
                <a:cs typeface="Times New Roman" panose="02020603050405020304" pitchFamily="18" charset="0"/>
              </a:rPr>
              <a:t>;</a:t>
            </a:r>
          </a:p>
          <a:p>
            <a:pPr marL="342900" indent="-342900">
              <a:lnSpc>
                <a:spcPct val="150000"/>
              </a:lnSpc>
              <a:buSzPct val="75000"/>
              <a:buFont typeface="Wingdings" pitchFamily="2" charset="2"/>
              <a:buChar char="l"/>
            </a:pPr>
            <a:r>
              <a:rPr lang="en" altLang="zh-CN" sz="2400" dirty="0">
                <a:latin typeface="Times New Roman" panose="02020603050405020304" pitchFamily="18" charset="0"/>
                <a:cs typeface="Times New Roman" panose="02020603050405020304" pitchFamily="18" charset="0"/>
              </a:rPr>
              <a:t>This interaction forms </a:t>
            </a:r>
            <a:r>
              <a:rPr lang="en" altLang="zh-CN" sz="2400" b="1" dirty="0">
                <a:latin typeface="Times New Roman" panose="02020603050405020304" pitchFamily="18" charset="0"/>
                <a:cs typeface="Times New Roman" panose="02020603050405020304" pitchFamily="18" charset="0"/>
              </a:rPr>
              <a:t>a continuous feedback loop.</a:t>
            </a:r>
            <a:endParaRPr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9718DCB9-6DB1-9F1C-7A53-E7F644F3BF01}"/>
              </a:ext>
            </a:extLst>
          </p:cNvPr>
          <p:cNvPicPr>
            <a:picLocks noChangeAspect="1"/>
          </p:cNvPicPr>
          <p:nvPr/>
        </p:nvPicPr>
        <p:blipFill rotWithShape="1">
          <a:blip r:embed="rId5"/>
          <a:srcRect l="6213" t="12125" r="4771" b="8840"/>
          <a:stretch/>
        </p:blipFill>
        <p:spPr>
          <a:xfrm>
            <a:off x="277573" y="1968880"/>
            <a:ext cx="7429789" cy="3265816"/>
          </a:xfrm>
          <a:prstGeom prst="rect">
            <a:avLst/>
          </a:prstGeom>
        </p:spPr>
      </p:pic>
    </p:spTree>
    <p:extLst>
      <p:ext uri="{BB962C8B-B14F-4D97-AF65-F5344CB8AC3E}">
        <p14:creationId xmlns:p14="http://schemas.microsoft.com/office/powerpoint/2010/main" val="1081388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12811</TotalTime>
  <Words>1753</Words>
  <Application>Microsoft Macintosh PowerPoint</Application>
  <PresentationFormat>宽屏</PresentationFormat>
  <Paragraphs>249</Paragraphs>
  <Slides>26</Slides>
  <Notes>26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宋体</vt:lpstr>
      <vt:lpstr>Arial</vt:lpstr>
      <vt:lpstr>Calibri</vt:lpstr>
      <vt:lpstr>Calibri Light</vt:lpstr>
      <vt:lpstr>Times New Roman</vt:lpstr>
      <vt:lpstr>Wingdings</vt:lpstr>
      <vt:lpstr>Office 主题</vt:lpstr>
      <vt:lpstr>Optimization of Courier-Order Matching and Delivery Performance for In-Time Delivery Systems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dc:title>
  <dc:creator>..</dc:creator>
  <cp:lastModifiedBy>yi_fan7@outlook.com</cp:lastModifiedBy>
  <cp:revision>319</cp:revision>
  <dcterms:created xsi:type="dcterms:W3CDTF">2017-07-24T02:14:00Z</dcterms:created>
  <dcterms:modified xsi:type="dcterms:W3CDTF">2025-07-26T12:03:46Z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